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3.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4.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5.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6.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7.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8.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16.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17.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18.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19.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20.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21.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22.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23.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24.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25.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0"/>
  </p:notesMasterIdLst>
  <p:handoutMasterIdLst>
    <p:handoutMasterId r:id="rId31"/>
  </p:handoutMasterIdLst>
  <p:sldIdLst>
    <p:sldId id="256" r:id="rId2"/>
    <p:sldId id="291" r:id="rId3"/>
    <p:sldId id="258" r:id="rId4"/>
    <p:sldId id="260" r:id="rId5"/>
    <p:sldId id="261" r:id="rId6"/>
    <p:sldId id="283" r:id="rId7"/>
    <p:sldId id="262" r:id="rId8"/>
    <p:sldId id="263" r:id="rId9"/>
    <p:sldId id="264" r:id="rId10"/>
    <p:sldId id="284" r:id="rId11"/>
    <p:sldId id="285" r:id="rId12"/>
    <p:sldId id="293" r:id="rId13"/>
    <p:sldId id="287" r:id="rId14"/>
    <p:sldId id="288" r:id="rId15"/>
    <p:sldId id="294" r:id="rId16"/>
    <p:sldId id="265" r:id="rId17"/>
    <p:sldId id="266" r:id="rId18"/>
    <p:sldId id="267" r:id="rId19"/>
    <p:sldId id="268" r:id="rId20"/>
    <p:sldId id="270" r:id="rId21"/>
    <p:sldId id="269" r:id="rId22"/>
    <p:sldId id="271" r:id="rId23"/>
    <p:sldId id="274" r:id="rId24"/>
    <p:sldId id="275" r:id="rId25"/>
    <p:sldId id="277" r:id="rId26"/>
    <p:sldId id="278" r:id="rId27"/>
    <p:sldId id="289" r:id="rId28"/>
    <p:sldId id="279"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mbrob" initials="bd" lastIdx="6" clrIdx="0"/>
  <p:cmAuthor id="1" name="auxierl" initials="L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987" autoAdjust="0"/>
    <p:restoredTop sz="68960" autoAdjust="0"/>
  </p:normalViewPr>
  <p:slideViewPr>
    <p:cSldViewPr>
      <p:cViewPr varScale="1">
        <p:scale>
          <a:sx n="88" d="100"/>
          <a:sy n="88" d="100"/>
        </p:scale>
        <p:origin x="1291" y="34"/>
      </p:cViewPr>
      <p:guideLst>
        <p:guide orient="horz" pos="2160"/>
        <p:guide pos="2880"/>
      </p:guideLst>
    </p:cSldViewPr>
  </p:slideViewPr>
  <p:notesTextViewPr>
    <p:cViewPr>
      <p:scale>
        <a:sx n="3" d="2"/>
        <a:sy n="3" d="2"/>
      </p:scale>
      <p:origin x="0" y="0"/>
    </p:cViewPr>
  </p:notesTextViewPr>
  <p:notesViewPr>
    <p:cSldViewPr>
      <p:cViewPr varScale="1">
        <p:scale>
          <a:sx n="81" d="100"/>
          <a:sy n="81" d="100"/>
        </p:scale>
        <p:origin x="202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55" cy="464978"/>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sz="quarter" idx="1"/>
          </p:nvPr>
        </p:nvSpPr>
        <p:spPr>
          <a:xfrm>
            <a:off x="3970673" y="1"/>
            <a:ext cx="3038155" cy="464978"/>
          </a:xfrm>
          <a:prstGeom prst="rect">
            <a:avLst/>
          </a:prstGeom>
        </p:spPr>
        <p:txBody>
          <a:bodyPr vert="horz" lIns="90690" tIns="45345" rIns="90690" bIns="45345" rtlCol="0"/>
          <a:lstStyle>
            <a:lvl1pPr algn="r">
              <a:defRPr sz="1200"/>
            </a:lvl1pPr>
          </a:lstStyle>
          <a:p>
            <a:fld id="{CEC3361C-6838-4E98-A5BE-2369D172E6FA}" type="datetimeFigureOut">
              <a:rPr lang="en-US" smtClean="0"/>
              <a:t>9/11/2020</a:t>
            </a:fld>
            <a:endParaRPr lang="en-US"/>
          </a:p>
        </p:txBody>
      </p:sp>
      <p:sp>
        <p:nvSpPr>
          <p:cNvPr id="4" name="Footer Placeholder 3"/>
          <p:cNvSpPr>
            <a:spLocks noGrp="1"/>
          </p:cNvSpPr>
          <p:nvPr>
            <p:ph type="ftr" sz="quarter" idx="2"/>
          </p:nvPr>
        </p:nvSpPr>
        <p:spPr>
          <a:xfrm>
            <a:off x="0" y="8829847"/>
            <a:ext cx="3038155" cy="464978"/>
          </a:xfrm>
          <a:prstGeom prst="rect">
            <a:avLst/>
          </a:prstGeom>
        </p:spPr>
        <p:txBody>
          <a:bodyPr vert="horz" lIns="90690" tIns="45345" rIns="90690" bIns="45345" rtlCol="0" anchor="b"/>
          <a:lstStyle>
            <a:lvl1pPr algn="l">
              <a:defRPr sz="1200"/>
            </a:lvl1pPr>
          </a:lstStyle>
          <a:p>
            <a:endParaRPr lang="en-US"/>
          </a:p>
        </p:txBody>
      </p:sp>
      <p:sp>
        <p:nvSpPr>
          <p:cNvPr id="5" name="Slide Number Placeholder 4"/>
          <p:cNvSpPr>
            <a:spLocks noGrp="1"/>
          </p:cNvSpPr>
          <p:nvPr>
            <p:ph type="sldNum" sz="quarter" idx="3"/>
          </p:nvPr>
        </p:nvSpPr>
        <p:spPr>
          <a:xfrm>
            <a:off x="3970673" y="8829847"/>
            <a:ext cx="3038155" cy="464978"/>
          </a:xfrm>
          <a:prstGeom prst="rect">
            <a:avLst/>
          </a:prstGeom>
        </p:spPr>
        <p:txBody>
          <a:bodyPr vert="horz" lIns="90690" tIns="45345" rIns="90690" bIns="45345" rtlCol="0" anchor="b"/>
          <a:lstStyle>
            <a:lvl1pPr algn="r">
              <a:defRPr sz="1200"/>
            </a:lvl1pPr>
          </a:lstStyle>
          <a:p>
            <a:fld id="{040B3D80-D99F-4873-BE04-93D94B88EB08}" type="slidenum">
              <a:rPr lang="en-US" smtClean="0"/>
              <a:t>‹#›</a:t>
            </a:fld>
            <a:endParaRPr lang="en-US"/>
          </a:p>
        </p:txBody>
      </p:sp>
    </p:spTree>
    <p:extLst>
      <p:ext uri="{BB962C8B-B14F-4D97-AF65-F5344CB8AC3E}">
        <p14:creationId xmlns:p14="http://schemas.microsoft.com/office/powerpoint/2010/main" val="1918745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66" tIns="46583" rIns="93166" bIns="46583" rtlCol="0"/>
          <a:lstStyle>
            <a:lvl1pPr algn="r">
              <a:defRPr sz="1200"/>
            </a:lvl1pPr>
          </a:lstStyle>
          <a:p>
            <a:fld id="{3413E83B-49D5-4289-A46A-2F230B496353}" type="datetimeFigureOut">
              <a:rPr lang="en-US" smtClean="0"/>
              <a:t>9/11/2020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3" rIns="93166" bIns="46583"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6" tIns="46583" rIns="93166" bIns="4658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6"/>
            <a:ext cx="3037840" cy="464820"/>
          </a:xfrm>
          <a:prstGeom prst="rect">
            <a:avLst/>
          </a:prstGeom>
        </p:spPr>
        <p:txBody>
          <a:bodyPr vert="horz" lIns="93166" tIns="46583" rIns="93166" bIns="465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66" tIns="46583" rIns="93166" bIns="46583" rtlCol="0" anchor="b"/>
          <a:lstStyle>
            <a:lvl1pPr algn="r">
              <a:defRPr sz="1200"/>
            </a:lvl1pPr>
          </a:lstStyle>
          <a:p>
            <a:fld id="{EB00079B-585D-49B4-A45C-6ABA6586B4CB}" type="slidenum">
              <a:rPr lang="en-US" smtClean="0"/>
              <a:t>‹#›</a:t>
            </a:fld>
            <a:endParaRPr lang="en-US" dirty="0"/>
          </a:p>
        </p:txBody>
      </p:sp>
    </p:spTree>
    <p:extLst>
      <p:ext uri="{BB962C8B-B14F-4D97-AF65-F5344CB8AC3E}">
        <p14:creationId xmlns:p14="http://schemas.microsoft.com/office/powerpoint/2010/main" val="678582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ffmt.or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mappingyourfuture.org/CollegePrep/"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www.mappingyourfuture.org/Money/" TargetMode="External"/><Relationship Id="rId5" Type="http://schemas.openxmlformats.org/officeDocument/2006/relationships/hyperlink" Target="http://www.mappingyourfuture.org/Paying/" TargetMode="External"/><Relationship Id="rId4" Type="http://schemas.openxmlformats.org/officeDocument/2006/relationships/hyperlink" Target="http://www.mappingyourfuture.org/PlanYourCareer/"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navigatingyourfuture.org/"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file:///C:\Users\smithj\Documents\2017%20Podcasts\2017%20Scripts\fafsa.gov"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Welcome to the</a:t>
            </a:r>
            <a:r>
              <a:rPr lang="en-US" baseline="0" dirty="0" smtClean="0"/>
              <a:t> financial aid overview presentation.  This presentation</a:t>
            </a:r>
            <a:r>
              <a:rPr lang="en-US" dirty="0" smtClean="0"/>
              <a:t> is specifically  for high school students graduating in the 2020-2021 academic year and then enrolling  in a post secondary institution</a:t>
            </a:r>
            <a:r>
              <a:rPr lang="en-US" dirty="0"/>
              <a:t> </a:t>
            </a:r>
            <a:r>
              <a:rPr lang="en-US" dirty="0" smtClean="0"/>
              <a:t>for the 2021-2022 academic year. </a:t>
            </a:r>
          </a:p>
          <a:p>
            <a:pPr algn="l"/>
            <a:endParaRPr lang="en-US" baseline="0" dirty="0"/>
          </a:p>
          <a:p>
            <a:pPr algn="l"/>
            <a:r>
              <a:rPr lang="en-US" baseline="0" dirty="0" smtClean="0"/>
              <a:t> It is brought to you by the Office of Student Financial Assistance, a division of the </a:t>
            </a:r>
            <a:r>
              <a:rPr lang="en-US" dirty="0" smtClean="0"/>
              <a:t>F</a:t>
            </a:r>
            <a:r>
              <a:rPr lang="en-US" baseline="0" dirty="0" smtClean="0"/>
              <a:t>lorida Department of Education.  </a:t>
            </a:r>
          </a:p>
          <a:p>
            <a:pPr algn="l"/>
            <a:endParaRPr lang="en-US" dirty="0"/>
          </a:p>
          <a:p>
            <a:pPr algn="l"/>
            <a:r>
              <a:rPr lang="en-US" dirty="0" smtClean="0"/>
              <a:t>Upon completion of this presentation you will gain a better understanding of the overall financial aid process for all post secondary institutions.  </a:t>
            </a:r>
          </a:p>
          <a:p>
            <a:pPr algn="l"/>
            <a:endParaRPr lang="en-US" dirty="0" smtClean="0"/>
          </a:p>
          <a:p>
            <a:pPr algn="l"/>
            <a:r>
              <a:rPr lang="en-US" dirty="0" smtClean="0"/>
              <a:t>My name is Pedro Hernandez, Outreach Director, here at the Office of Student Financial Assistance.   It is my pleasure to guide you through this process.</a:t>
            </a:r>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1</a:t>
            </a:fld>
            <a:endParaRPr lang="en-US" dirty="0"/>
          </a:p>
        </p:txBody>
      </p:sp>
    </p:spTree>
    <p:extLst>
      <p:ext uri="{BB962C8B-B14F-4D97-AF65-F5344CB8AC3E}">
        <p14:creationId xmlns:p14="http://schemas.microsoft.com/office/powerpoint/2010/main" val="2607047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US DOE identifies students dependency status based on the following questions:</a:t>
            </a:r>
          </a:p>
          <a:p>
            <a:endParaRPr lang="en-US" baseline="0" dirty="0" smtClean="0"/>
          </a:p>
          <a:p>
            <a:r>
              <a:rPr lang="en-US" dirty="0" smtClean="0">
                <a:effectLst/>
              </a:rPr>
              <a:t>If </a:t>
            </a:r>
            <a:r>
              <a:rPr lang="en-US" dirty="0" smtClean="0"/>
              <a:t>the student can</a:t>
            </a:r>
            <a:r>
              <a:rPr lang="en-US" dirty="0" smtClean="0">
                <a:effectLst/>
              </a:rPr>
              <a:t> answer </a:t>
            </a:r>
            <a:r>
              <a:rPr lang="en-US" b="1" dirty="0" smtClean="0">
                <a:effectLst/>
              </a:rPr>
              <a:t>Yes</a:t>
            </a:r>
            <a:r>
              <a:rPr lang="en-US" dirty="0" smtClean="0">
                <a:effectLst/>
              </a:rPr>
              <a:t> to </a:t>
            </a:r>
            <a:r>
              <a:rPr lang="en-US" b="1" dirty="0" smtClean="0">
                <a:effectLst/>
              </a:rPr>
              <a:t>any</a:t>
            </a:r>
            <a:r>
              <a:rPr lang="en-US" dirty="0" smtClean="0">
                <a:effectLst/>
              </a:rPr>
              <a:t> of the following questions, you are considered an independent student on the 2018-19</a:t>
            </a:r>
            <a:r>
              <a:rPr lang="en-US" baseline="0" dirty="0" smtClean="0">
                <a:effectLst/>
              </a:rPr>
              <a:t>  </a:t>
            </a:r>
            <a:r>
              <a:rPr lang="en-US" dirty="0" smtClean="0">
                <a:effectLst/>
              </a:rPr>
              <a:t>Free Application for Federal Student Aid (FAFSA), and you generally will </a:t>
            </a:r>
            <a:r>
              <a:rPr lang="en-US" u="sng" dirty="0" smtClean="0">
                <a:effectLst/>
              </a:rPr>
              <a:t>not</a:t>
            </a:r>
            <a:r>
              <a:rPr lang="en-US" dirty="0" smtClean="0">
                <a:effectLst/>
              </a:rPr>
              <a:t> need to provide your parents’ information.</a:t>
            </a:r>
          </a:p>
          <a:p>
            <a:r>
              <a:rPr lang="en-US" dirty="0" smtClean="0">
                <a:effectLst/>
              </a:rPr>
              <a:t/>
            </a:r>
            <a:br>
              <a:rPr lang="en-US" dirty="0" smtClean="0">
                <a:effectLst/>
              </a:rPr>
            </a:br>
            <a:r>
              <a:rPr lang="en-US" dirty="0" smtClean="0">
                <a:effectLst/>
              </a:rPr>
              <a:t>However, if  answer </a:t>
            </a:r>
            <a:r>
              <a:rPr lang="en-US" b="1" dirty="0" smtClean="0">
                <a:effectLst/>
              </a:rPr>
              <a:t>No</a:t>
            </a:r>
            <a:r>
              <a:rPr lang="en-US" dirty="0" smtClean="0">
                <a:effectLst/>
              </a:rPr>
              <a:t> to </a:t>
            </a:r>
            <a:r>
              <a:rPr lang="en-US" b="1" dirty="0" smtClean="0">
                <a:effectLst/>
              </a:rPr>
              <a:t>all</a:t>
            </a:r>
            <a:r>
              <a:rPr lang="en-US" dirty="0" smtClean="0">
                <a:effectLst/>
              </a:rPr>
              <a:t> of the following questions, you are considered a dependent student and generally your parents </a:t>
            </a:r>
            <a:r>
              <a:rPr lang="en-US" u="sng" dirty="0" smtClean="0">
                <a:effectLst/>
              </a:rPr>
              <a:t>must</a:t>
            </a:r>
            <a:r>
              <a:rPr lang="en-US" dirty="0" smtClean="0">
                <a:effectLst/>
              </a:rPr>
              <a:t> provide parental information on your FAFSA.</a:t>
            </a:r>
          </a:p>
          <a:p>
            <a:endParaRPr lang="en-US" dirty="0" smtClean="0"/>
          </a:p>
          <a:p>
            <a:r>
              <a:rPr lang="en-US" dirty="0" smtClean="0"/>
              <a:t>Read</a:t>
            </a:r>
            <a:r>
              <a:rPr lang="en-US" baseline="0" dirty="0" smtClean="0"/>
              <a:t> Slide </a:t>
            </a:r>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10</a:t>
            </a:fld>
            <a:endParaRPr lang="en-US" dirty="0"/>
          </a:p>
        </p:txBody>
      </p:sp>
    </p:spTree>
    <p:extLst>
      <p:ext uri="{BB962C8B-B14F-4D97-AF65-F5344CB8AC3E}">
        <p14:creationId xmlns:p14="http://schemas.microsoft.com/office/powerpoint/2010/main" val="3306306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a:t>
            </a:r>
          </a:p>
          <a:p>
            <a:r>
              <a:rPr lang="en-US" dirty="0" smtClean="0"/>
              <a:t>Add:</a:t>
            </a:r>
          </a:p>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If you are not sure if you were in foster care, check with your state child welfare agency. </a:t>
            </a:r>
          </a:p>
          <a:p>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11</a:t>
            </a:fld>
            <a:endParaRPr lang="en-US" dirty="0"/>
          </a:p>
        </p:txBody>
      </p:sp>
    </p:spTree>
    <p:extLst>
      <p:ext uri="{BB962C8B-B14F-4D97-AF65-F5344CB8AC3E}">
        <p14:creationId xmlns:p14="http://schemas.microsoft.com/office/powerpoint/2010/main" val="3700303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first</a:t>
            </a:r>
            <a:r>
              <a:rPr lang="en-US" baseline="0" dirty="0" smtClean="0"/>
              <a:t> two bullet points and then add:</a:t>
            </a:r>
            <a:endParaRPr lang="en-US" dirty="0" smtClean="0"/>
          </a:p>
          <a:p>
            <a:endParaRPr lang="en-US" dirty="0" smtClean="0"/>
          </a:p>
          <a:p>
            <a:r>
              <a:rPr lang="en-US" dirty="0" smtClean="0"/>
              <a:t>The</a:t>
            </a:r>
            <a:r>
              <a:rPr lang="en-US" baseline="0" dirty="0" smtClean="0"/>
              <a:t> next few questions pertain to applicants who are designated as being:</a:t>
            </a:r>
          </a:p>
          <a:p>
            <a:r>
              <a:rPr lang="en-US" baseline="0" dirty="0" smtClean="0"/>
              <a:t>Homeless</a:t>
            </a:r>
          </a:p>
          <a:p>
            <a:r>
              <a:rPr lang="en-US" baseline="0" dirty="0" smtClean="0"/>
              <a:t>An unaccompanied youth</a:t>
            </a:r>
          </a:p>
          <a:p>
            <a:r>
              <a:rPr lang="en-US" baseline="0" dirty="0" smtClean="0"/>
              <a:t>Self-supporting</a:t>
            </a:r>
          </a:p>
          <a:p>
            <a:r>
              <a:rPr lang="en-US" baseline="0" dirty="0" smtClean="0"/>
              <a:t>At risk of being homeless</a:t>
            </a:r>
          </a:p>
          <a:p>
            <a:endParaRPr lang="en-US" baseline="0" dirty="0" smtClean="0"/>
          </a:p>
          <a:p>
            <a:r>
              <a:rPr lang="en-US" baseline="0" dirty="0" smtClean="0"/>
              <a:t>All designations are to be documented by one of the following:</a:t>
            </a:r>
          </a:p>
          <a:p>
            <a:r>
              <a:rPr lang="en-US" baseline="0" dirty="0" smtClean="0"/>
              <a:t>Director of an emergency shelter</a:t>
            </a:r>
          </a:p>
          <a:p>
            <a:r>
              <a:rPr lang="en-US" baseline="0" dirty="0" smtClean="0"/>
              <a:t>Director of a transitional housing program</a:t>
            </a:r>
          </a:p>
          <a:p>
            <a:r>
              <a:rPr lang="en-US" baseline="0" dirty="0" smtClean="0"/>
              <a:t>High school homeless liaison </a:t>
            </a:r>
          </a:p>
          <a:p>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12</a:t>
            </a:fld>
            <a:endParaRPr lang="en-US" dirty="0"/>
          </a:p>
        </p:txBody>
      </p:sp>
    </p:spTree>
    <p:extLst>
      <p:ext uri="{BB962C8B-B14F-4D97-AF65-F5344CB8AC3E}">
        <p14:creationId xmlns:p14="http://schemas.microsoft.com/office/powerpoint/2010/main" val="798637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two questions were addressed on the previous slide)</a:t>
            </a:r>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13</a:t>
            </a:fld>
            <a:endParaRPr lang="en-US" dirty="0"/>
          </a:p>
        </p:txBody>
      </p:sp>
    </p:spTree>
    <p:extLst>
      <p:ext uri="{BB962C8B-B14F-4D97-AF65-F5344CB8AC3E}">
        <p14:creationId xmlns:p14="http://schemas.microsoft.com/office/powerpoint/2010/main" val="1527875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Read slide</a:t>
            </a:r>
          </a:p>
          <a:p>
            <a:endParaRPr lang="en-US" dirty="0" smtClean="0">
              <a:effectLst/>
            </a:endParaRPr>
          </a:p>
          <a:p>
            <a:r>
              <a:rPr lang="en-US" dirty="0" smtClean="0">
                <a:effectLst/>
              </a:rPr>
              <a:t>Parents’ Marital Status</a:t>
            </a:r>
            <a:r>
              <a:rPr lang="en-US" baseline="0" dirty="0" smtClean="0">
                <a:effectLst/>
              </a:rPr>
              <a:t> – often there is confusion regarding the marital status of parents and how to report a parent on the FAFSA.</a:t>
            </a:r>
            <a:endParaRPr lang="en-US" dirty="0" smtClean="0">
              <a:effectLst/>
            </a:endParaRPr>
          </a:p>
          <a:p>
            <a:endParaRPr lang="en-US" dirty="0" smtClean="0">
              <a:effectLst/>
            </a:endParaRPr>
          </a:p>
          <a:p>
            <a:pPr lvl="0"/>
            <a:r>
              <a:rPr lang="en-US" sz="1200" kern="1200" dirty="0" smtClean="0">
                <a:solidFill>
                  <a:schemeClr val="tx1"/>
                </a:solidFill>
                <a:effectLst/>
                <a:latin typeface="+mn-lt"/>
                <a:ea typeface="+mn-ea"/>
                <a:cs typeface="+mn-cs"/>
              </a:rPr>
              <a:t>If the parents’ marital status is: </a:t>
            </a:r>
          </a:p>
          <a:p>
            <a:pPr lvl="0"/>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Never Married:  include the parent that you lived with most during the last 12 months. If you did not live with one parent more than the other, provide information about the parent who provided more financial support during the last 12 months or during the most recent year that you actually received support from a parent. </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Unmarried and both parents living together:  include both of your parents </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Married: include both of your parents </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Remarried (after being widowed or divorced):  include the parent and stepparent </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Divorced or separated:  include the parent that you lived with most during the last 12 months. If you did not live with one parent more than the other, provide information about the parent who provided more financial support during the last 12 months or during the most recent year that you actually received support from a parent</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Widowed:  include the</a:t>
            </a:r>
            <a:r>
              <a:rPr lang="en-US" sz="1200" kern="1200" baseline="0" dirty="0" smtClean="0">
                <a:solidFill>
                  <a:schemeClr val="tx1"/>
                </a:solidFill>
                <a:effectLst/>
                <a:latin typeface="+mn-lt"/>
                <a:ea typeface="+mn-ea"/>
                <a:cs typeface="+mn-cs"/>
              </a:rPr>
              <a:t> parent who is living</a:t>
            </a:r>
            <a:endParaRPr lang="en-US" sz="1200" kern="1200" dirty="0" smtClean="0">
              <a:solidFill>
                <a:schemeClr val="tx1"/>
              </a:solidFill>
              <a:effectLst/>
              <a:latin typeface="+mn-lt"/>
              <a:ea typeface="+mn-ea"/>
              <a:cs typeface="+mn-cs"/>
            </a:endParaRPr>
          </a:p>
          <a:p>
            <a:endParaRPr lang="en-US" dirty="0" smtClean="0">
              <a:effectLst/>
            </a:endParaRPr>
          </a:p>
        </p:txBody>
      </p:sp>
      <p:sp>
        <p:nvSpPr>
          <p:cNvPr id="4" name="Slide Number Placeholder 3"/>
          <p:cNvSpPr>
            <a:spLocks noGrp="1"/>
          </p:cNvSpPr>
          <p:nvPr>
            <p:ph type="sldNum" sz="quarter" idx="10"/>
          </p:nvPr>
        </p:nvSpPr>
        <p:spPr/>
        <p:txBody>
          <a:bodyPr/>
          <a:lstStyle/>
          <a:p>
            <a:fld id="{EB00079B-585D-49B4-A45C-6ABA6586B4CB}" type="slidenum">
              <a:rPr lang="en-US" smtClean="0"/>
              <a:t>14</a:t>
            </a:fld>
            <a:endParaRPr lang="en-US" dirty="0"/>
          </a:p>
        </p:txBody>
      </p:sp>
    </p:spTree>
    <p:extLst>
      <p:ext uri="{BB962C8B-B14F-4D97-AF65-F5344CB8AC3E}">
        <p14:creationId xmlns:p14="http://schemas.microsoft.com/office/powerpoint/2010/main" val="2863235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If the parent’s marital status is:</a:t>
            </a:r>
          </a:p>
          <a:p>
            <a:pPr lvl="1"/>
            <a:endParaRPr lang="en-US"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Never Married:  include the parent that you lived with most during the last 12 months. If you did not live with one parent more than the other, provide information about the parent who provided more financial support during the last 12 months or during the most recent year that you actually received support from a parent. </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Unmarried and both parents living together:  include both of your parents </a:t>
            </a:r>
          </a:p>
          <a:p>
            <a:pPr lvl="1"/>
            <a:endParaRPr lang="en-US"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Married: include both of your parents </a:t>
            </a:r>
          </a:p>
          <a:p>
            <a:pPr lvl="1"/>
            <a:endParaRPr lang="en-US"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Remarried (after being widowed or divorced):  include the parent and stepparent </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Divorced or separated:  include the parent that you lived with most during the last 12 months. If you did not live with one parent more than the other, provide information about the parent who provided more financial support during the last 12 months or during the most recent year that you actually received support from a parent.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the parents’ marital status is: </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Widowed:  include the parent who</a:t>
            </a:r>
            <a:r>
              <a:rPr lang="en-US" sz="1200" kern="1200" baseline="0" dirty="0" smtClean="0">
                <a:solidFill>
                  <a:schemeClr val="tx1"/>
                </a:solidFill>
                <a:effectLst/>
                <a:latin typeface="+mn-lt"/>
                <a:ea typeface="+mn-ea"/>
                <a:cs typeface="+mn-cs"/>
              </a:rPr>
              <a:t> is living </a:t>
            </a:r>
            <a:endParaRPr lang="en-US" sz="1200" kern="1200" dirty="0" smtClean="0">
              <a:solidFill>
                <a:schemeClr val="tx1"/>
              </a:solidFill>
              <a:effectLst/>
              <a:latin typeface="+mn-lt"/>
              <a:ea typeface="+mn-ea"/>
              <a:cs typeface="+mn-cs"/>
            </a:endParaRPr>
          </a:p>
          <a:p>
            <a:endParaRPr lang="en-US" dirty="0" smtClean="0">
              <a:effectLst/>
            </a:endParaRPr>
          </a:p>
        </p:txBody>
      </p:sp>
      <p:sp>
        <p:nvSpPr>
          <p:cNvPr id="4" name="Slide Number Placeholder 3"/>
          <p:cNvSpPr>
            <a:spLocks noGrp="1"/>
          </p:cNvSpPr>
          <p:nvPr>
            <p:ph type="sldNum" sz="quarter" idx="10"/>
          </p:nvPr>
        </p:nvSpPr>
        <p:spPr/>
        <p:txBody>
          <a:bodyPr/>
          <a:lstStyle/>
          <a:p>
            <a:fld id="{EB00079B-585D-49B4-A45C-6ABA6586B4CB}" type="slidenum">
              <a:rPr lang="en-US" smtClean="0"/>
              <a:t>15</a:t>
            </a:fld>
            <a:endParaRPr lang="en-US" dirty="0"/>
          </a:p>
        </p:txBody>
      </p:sp>
    </p:spTree>
    <p:extLst>
      <p:ext uri="{BB962C8B-B14F-4D97-AF65-F5344CB8AC3E}">
        <p14:creationId xmlns:p14="http://schemas.microsoft.com/office/powerpoint/2010/main" val="2863235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smtClean="0"/>
              <a:t>Once you submit your FAFSA you will receive a SAR (Student Aid Report)</a:t>
            </a:r>
          </a:p>
          <a:p>
            <a:pPr eaLnBrk="1" hangingPunct="1"/>
            <a:endParaRPr lang="en-US" altLang="en-US" baseline="0" dirty="0" smtClean="0"/>
          </a:p>
          <a:p>
            <a:pPr eaLnBrk="1" hangingPunct="1"/>
            <a:r>
              <a:rPr lang="en-US" altLang="en-US" baseline="0" dirty="0" smtClean="0"/>
              <a:t>It is important to ensure that the SAR is received and reviewed according to these timeframes. If the SAR is not received, the student must investigate why it has not been received. It may be in a spam folder, it may have not processed correctly due to an error, etc. When the student receives their copy of the SAR, the institution(s) will receive an electronic version referred to as an ISIR. </a:t>
            </a:r>
          </a:p>
          <a:p>
            <a:pPr eaLnBrk="1" hangingPunct="1"/>
            <a:endParaRPr lang="en-US" altLang="en-US" baseline="0" dirty="0" smtClean="0"/>
          </a:p>
          <a:p>
            <a:pPr eaLnBrk="1" hangingPunct="1"/>
            <a:r>
              <a:rPr lang="en-US" altLang="en-US" baseline="0" dirty="0" smtClean="0"/>
              <a:t>If corrections need to be made, the student should work with a financial aid administrator to determine who will make the corrections (student or school). If a student needs to make corrections, they will do so online at www.fafsa.gov. </a:t>
            </a:r>
          </a:p>
          <a:p>
            <a:pPr eaLnBrk="1" hangingPunct="1"/>
            <a:endParaRPr lang="en-US" altLang="en-US" baseline="0" dirty="0" smtClean="0"/>
          </a:p>
          <a:p>
            <a:pPr eaLnBrk="1" hangingPunct="1"/>
            <a:r>
              <a:rPr lang="en-US" altLang="en-US" baseline="0" dirty="0" smtClean="0"/>
              <a:t>The institution will review the SAR for accuracy and begin the financial aid award process. The EFC is used to award need-based aid. As outlined on the slide, cost of attendance – expected family contribution = financial need. An institution will begin layering a financial aid package in an effort to cover the entire cost of attendance. As the cost of attendance can vary from institution to institution, it is important that students and families apply for all federal, state, institutional and local resources in an effort to assist the institution in building a strong financial aid package. </a:t>
            </a:r>
          </a:p>
        </p:txBody>
      </p:sp>
      <p:sp>
        <p:nvSpPr>
          <p:cNvPr id="4" name="Slide Number Placeholder 3"/>
          <p:cNvSpPr>
            <a:spLocks noGrp="1"/>
          </p:cNvSpPr>
          <p:nvPr>
            <p:ph type="sldNum" sz="quarter" idx="10"/>
          </p:nvPr>
        </p:nvSpPr>
        <p:spPr/>
        <p:txBody>
          <a:bodyPr/>
          <a:lstStyle/>
          <a:p>
            <a:fld id="{EB00079B-585D-49B4-A45C-6ABA6586B4CB}" type="slidenum">
              <a:rPr lang="en-US" smtClean="0"/>
              <a:t>16</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Students must contact their institution to determine the award process. For example, one institution may email the student. Another may require the student to log-in to a student portal and check their status online. The student must monitor the process closely! Otherwise, they may miss out on key deadlines or funding.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students and families complete the FAFSA and are concerned that the form does not reflect their current situation, they may contact a financial aid administrator to discuss their specific needs. Professional judgment and/or Professional Judgement are optional and schools have the direct authority in this area.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Students can also contact the institution to determine what other aid applications are available. An institution may have a foundation department that has a separate application and funding process that students may want to apply for. Additionally, department chairs may have access to not only institutional funds, but may also have access to other industry-based resources students can apply for.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Lastly, student loans are often included in the initial award process. Students have a right and responsibility to determine if they should accept, decline or reduce any student loan or loans being offered. Students should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borrow conservatively. It’s important to live frugally while in college. If a student does not borrow conservatively and live frugally, he/she will struggle throughout student loan repayment. </a:t>
            </a:r>
          </a:p>
          <a:p>
            <a:pPr eaLnBrk="1" hangingPunct="1"/>
            <a:endParaRPr lang="en-US" altLang="en-US" baseline="0"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17</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Continuing with </a:t>
            </a:r>
            <a:r>
              <a:rPr lang="en-US" sz="1200" i="1" kern="1200" dirty="0" smtClean="0">
                <a:solidFill>
                  <a:schemeClr val="tx1"/>
                </a:solidFill>
                <a:effectLst/>
                <a:latin typeface="+mn-lt"/>
                <a:ea typeface="+mn-ea"/>
                <a:cs typeface="+mn-cs"/>
              </a:rPr>
              <a:t>Where Do I Apply for Financial Aid</a:t>
            </a:r>
            <a:r>
              <a:rPr lang="en-US" sz="1200" kern="1200" dirty="0" smtClean="0">
                <a:solidFill>
                  <a:schemeClr val="tx1"/>
                </a:solidFill>
                <a:effectLst/>
                <a:latin typeface="+mn-lt"/>
                <a:ea typeface="+mn-ea"/>
                <a:cs typeface="+mn-cs"/>
              </a:rPr>
              <a:t> question, let’s now discuss aid offered by the state of Florida.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Students often refer to the Florida Financial Aid Application (FFAA) as the “Bright Futures” application. It’s actually more than that! This one application assists OSFA in determine eligibility for a variety of state grants and scholarships that we will review over the next few slides. One common misconception is that students do not need to complete the application if they do not feel they will qualify for the Bright Futures Scholarship. This is NOT true. We encourage ALL students to complete the application and give OSFA the opportunity to determine their eligibility for all Florida grants and scholarships.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Another common misconception is that students do not need to complete the application if they are planning to attend school out of state. This is NOT true either. We encourage you to complete it anyway and have it as a backup should your plans change.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FFAA opens October 1.  Students may apply  during their SENIOR year.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rgbClr val="FF0000"/>
                </a:solidFill>
                <a:effectLst/>
                <a:latin typeface="+mn-lt"/>
                <a:ea typeface="+mn-ea"/>
                <a:cs typeface="+mn-cs"/>
              </a:rPr>
              <a:t>*Students graduating early and seeking funding for the spring term must submit the FFAA by August 31 PRIOR TO the intended graduation date.  There are NO EXCEPTIONS to this application deadline. </a:t>
            </a:r>
            <a:r>
              <a:rPr lang="en-US" sz="1200" b="0" i="0" u="none" strike="noStrike" kern="1200" baseline="0" dirty="0" smtClean="0">
                <a:solidFill>
                  <a:srgbClr val="FF0000"/>
                </a:solidFill>
                <a:latin typeface="+mn-lt"/>
                <a:ea typeface="+mn-ea"/>
                <a:cs typeface="+mn-cs"/>
              </a:rPr>
              <a:t>If a student does not graduate mid-year as planned and wishes to apply as an end-of-year graduate, the student must submit a new FFAA after the new application opens on October 1. </a:t>
            </a:r>
            <a:endParaRPr lang="en-US" dirty="0" smtClean="0">
              <a:solidFill>
                <a:srgbClr val="FF0000"/>
              </a:solidFill>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Students will want to check their account for application status, notifications, and award history.</a:t>
            </a:r>
          </a:p>
          <a:p>
            <a:pPr eaLnBrk="1" hangingPunct="1"/>
            <a:endParaRPr lang="en-US" altLang="en-US" baseline="0"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18</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kern="1200" dirty="0" smtClean="0">
                <a:solidFill>
                  <a:schemeClr val="tx1"/>
                </a:solidFill>
                <a:effectLst/>
                <a:latin typeface="+mn-lt"/>
                <a:ea typeface="+mn-ea"/>
                <a:cs typeface="+mn-cs"/>
              </a:rPr>
              <a:t>The next few slides contain screenshots of what the OSFA website looks like.  If you look at the first screen, you will see the </a:t>
            </a:r>
            <a:r>
              <a:rPr lang="en-US" sz="1200" b="1" kern="1200" dirty="0" smtClean="0">
                <a:solidFill>
                  <a:schemeClr val="tx1"/>
                </a:solidFill>
                <a:effectLst/>
                <a:latin typeface="+mn-lt"/>
                <a:ea typeface="+mn-ea"/>
                <a:cs typeface="+mn-cs"/>
              </a:rPr>
              <a:t>State Grants, Scholarships, and Applications </a:t>
            </a:r>
            <a:r>
              <a:rPr lang="en-US" sz="1200" kern="1200" dirty="0" smtClean="0">
                <a:solidFill>
                  <a:schemeClr val="tx1"/>
                </a:solidFill>
                <a:effectLst/>
                <a:latin typeface="+mn-lt"/>
                <a:ea typeface="+mn-ea"/>
                <a:cs typeface="+mn-cs"/>
              </a:rPr>
              <a:t>link.  By selecting the link, you will be taken to…(advance to next slide). </a:t>
            </a:r>
            <a:endParaRPr lang="en-US" altLang="en-US" baseline="0"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19</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major and critical lesson is to know that :  Financial</a:t>
            </a:r>
            <a:r>
              <a:rPr lang="en-US" baseline="0" dirty="0" smtClean="0"/>
              <a:t> aid has its own language and acronyms.  We will explain these as we move through the presentation.  However, If at any point throughout the process you do not understand a term, concept or acronym,  </a:t>
            </a:r>
            <a:r>
              <a:rPr lang="en-US" dirty="0" smtClean="0"/>
              <a:t>always ask for clarification.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Financial Aid language , Let us review the following :</a:t>
            </a:r>
            <a:endParaRPr lang="en-US" baseline="0" dirty="0" smtClean="0"/>
          </a:p>
          <a:p>
            <a:endParaRPr lang="en-US" dirty="0" smtClean="0"/>
          </a:p>
          <a:p>
            <a:r>
              <a:rPr lang="en-US" sz="1200" kern="1200" dirty="0" smtClean="0">
                <a:solidFill>
                  <a:schemeClr val="tx1"/>
                </a:solidFill>
                <a:effectLst/>
                <a:latin typeface="+mn-lt"/>
                <a:ea typeface="+mn-ea"/>
                <a:cs typeface="+mn-cs"/>
              </a:rPr>
              <a:t>COA means “cost of attendance.”</a:t>
            </a:r>
          </a:p>
          <a:p>
            <a:r>
              <a:rPr lang="en-US" sz="1200" kern="1200" dirty="0" smtClean="0">
                <a:solidFill>
                  <a:schemeClr val="tx1"/>
                </a:solidFill>
                <a:effectLst/>
                <a:latin typeface="+mn-lt"/>
                <a:ea typeface="+mn-ea"/>
                <a:cs typeface="+mn-cs"/>
              </a:rPr>
              <a:t>SAR means “student aid report.”</a:t>
            </a:r>
          </a:p>
          <a:p>
            <a:r>
              <a:rPr lang="en-US" sz="1200" kern="1200" dirty="0" smtClean="0">
                <a:solidFill>
                  <a:schemeClr val="tx1"/>
                </a:solidFill>
                <a:effectLst/>
                <a:latin typeface="+mn-lt"/>
                <a:ea typeface="+mn-ea"/>
                <a:cs typeface="+mn-cs"/>
              </a:rPr>
              <a:t>EFC means “expected family contribution.”</a:t>
            </a:r>
          </a:p>
          <a:p>
            <a:r>
              <a:rPr lang="en-US" sz="1200" kern="1200" dirty="0" smtClean="0">
                <a:solidFill>
                  <a:schemeClr val="tx1"/>
                </a:solidFill>
                <a:effectLst/>
                <a:latin typeface="+mn-lt"/>
                <a:ea typeface="+mn-ea"/>
                <a:cs typeface="+mn-cs"/>
              </a:rPr>
              <a:t>FAFSA means “Free Application for Federal Student Aid.”</a:t>
            </a:r>
          </a:p>
          <a:p>
            <a:r>
              <a:rPr lang="en-US" sz="1200" kern="1200" dirty="0" smtClean="0">
                <a:solidFill>
                  <a:schemeClr val="tx1"/>
                </a:solidFill>
                <a:effectLst/>
                <a:latin typeface="+mn-lt"/>
                <a:ea typeface="+mn-ea"/>
                <a:cs typeface="+mn-cs"/>
              </a:rPr>
              <a:t>FSA</a:t>
            </a:r>
            <a:r>
              <a:rPr lang="en-US" sz="1200" kern="1200" baseline="0" dirty="0" smtClean="0">
                <a:solidFill>
                  <a:schemeClr val="tx1"/>
                </a:solidFill>
                <a:effectLst/>
                <a:latin typeface="+mn-lt"/>
                <a:ea typeface="+mn-ea"/>
                <a:cs typeface="+mn-cs"/>
              </a:rPr>
              <a:t> ID means “Federal Student Aid Identification.”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FFAA means “Florida Financial Aid Application.”</a:t>
            </a:r>
          </a:p>
          <a:p>
            <a:r>
              <a:rPr lang="en-US" sz="1200" kern="1200" dirty="0" smtClean="0">
                <a:solidFill>
                  <a:schemeClr val="tx1"/>
                </a:solidFill>
                <a:effectLst/>
                <a:latin typeface="+mn-lt"/>
                <a:ea typeface="+mn-ea"/>
                <a:cs typeface="+mn-cs"/>
              </a:rPr>
              <a:t>FAO means “Financial Aid Office.”</a:t>
            </a:r>
          </a:p>
          <a:p>
            <a:r>
              <a:rPr lang="en-US" sz="1200" kern="1200" dirty="0" smtClean="0">
                <a:solidFill>
                  <a:schemeClr val="tx1"/>
                </a:solidFill>
                <a:effectLst/>
                <a:latin typeface="+mn-lt"/>
                <a:ea typeface="+mn-ea"/>
                <a:cs typeface="+mn-cs"/>
              </a:rPr>
              <a:t>USDOE means “United States Department of Education.”</a:t>
            </a:r>
          </a:p>
          <a:p>
            <a:r>
              <a:rPr lang="en-US" sz="1200" kern="1200" dirty="0" smtClean="0">
                <a:solidFill>
                  <a:schemeClr val="tx1"/>
                </a:solidFill>
                <a:effectLst/>
                <a:latin typeface="+mn-lt"/>
                <a:ea typeface="+mn-ea"/>
                <a:cs typeface="+mn-cs"/>
              </a:rPr>
              <a:t>FDOE means “Florida Department of Education.”</a:t>
            </a:r>
          </a:p>
          <a:p>
            <a:r>
              <a:rPr lang="en-US" sz="1200" kern="1200" dirty="0" smtClean="0">
                <a:solidFill>
                  <a:schemeClr val="tx1"/>
                </a:solidFill>
                <a:effectLst/>
                <a:latin typeface="+mn-lt"/>
                <a:ea typeface="+mn-ea"/>
                <a:cs typeface="+mn-cs"/>
              </a:rPr>
              <a:t>OSFA means “Office of Student Financial Assistance.”</a:t>
            </a:r>
          </a:p>
          <a:p>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2</a:t>
            </a:fld>
            <a:endParaRPr lang="en-US" dirty="0"/>
          </a:p>
        </p:txBody>
      </p:sp>
    </p:spTree>
    <p:extLst>
      <p:ext uri="{BB962C8B-B14F-4D97-AF65-F5344CB8AC3E}">
        <p14:creationId xmlns:p14="http://schemas.microsoft.com/office/powerpoint/2010/main" val="3139568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smtClean="0"/>
              <a:t>(Read slide and provide the information below for each scholarship and grant.)</a:t>
            </a:r>
          </a:p>
          <a:p>
            <a:pPr eaLnBrk="1" hangingPunct="1"/>
            <a:endParaRPr lang="en-US"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FSAG - Florida’s largest need-based grant program provides assistance to degree-seeking, resident, undergraduate students who demonstrate financial need and are enrolled in eligible public or private postsecondary institutions. FAFSA is required by the deadline specified by the participating postsecondary institutions.</a:t>
            </a:r>
          </a:p>
          <a:p>
            <a:pPr eaLnBrk="1" hangingPunct="1"/>
            <a:endParaRPr lang="en-US" dirty="0" smtClean="0"/>
          </a:p>
          <a:p>
            <a:pPr eaLnBrk="1" hangingPunct="1"/>
            <a:r>
              <a:rPr lang="en-US" dirty="0" smtClean="0"/>
              <a:t>FWEP – Provides eligible Florida</a:t>
            </a:r>
            <a:r>
              <a:rPr lang="en-US" baseline="0" dirty="0" smtClean="0"/>
              <a:t> resident undergraduate students the opportunity to secure work experiences that complement their educational program and career goals.</a:t>
            </a:r>
          </a:p>
          <a:p>
            <a:pPr eaLnBrk="1" hangingPunct="1"/>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ABLE - </a:t>
            </a:r>
            <a:r>
              <a:rPr lang="en-US" dirty="0" smtClean="0"/>
              <a:t>Provides tuition assistance to full-time Florida undergraduate students enrolled in degree programs at eligible private Florida colleges or universities. </a:t>
            </a:r>
          </a:p>
          <a:p>
            <a:pPr eaLnBrk="1" hangingPunct="1"/>
            <a:endParaRPr lang="en-US" altLang="en-US" dirty="0"/>
          </a:p>
          <a:p>
            <a:pPr eaLnBrk="1" hangingPunct="1"/>
            <a:r>
              <a:rPr lang="en-US" altLang="en-US" dirty="0" smtClean="0"/>
              <a:t>Effective</a:t>
            </a:r>
            <a:r>
              <a:rPr lang="en-US" altLang="en-US" baseline="0" dirty="0" smtClean="0"/>
              <a:t> Access to Student Education Grant Program</a:t>
            </a:r>
            <a:r>
              <a:rPr lang="en-US" altLang="en-US" dirty="0" smtClean="0"/>
              <a:t> </a:t>
            </a:r>
            <a:r>
              <a:rPr lang="en-US" altLang="en-US" dirty="0"/>
              <a:t>- </a:t>
            </a:r>
            <a:r>
              <a:rPr lang="en-US" dirty="0"/>
              <a:t>Provides tuition assistance to full-time Florida undergraduate students who attend eligible private, non-profit Florida colleges or universities. </a:t>
            </a:r>
          </a:p>
          <a:p>
            <a:pPr eaLnBrk="1" hangingPunct="1"/>
            <a:endParaRPr lang="en-US" alt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20</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smtClean="0"/>
              <a:t>BF - </a:t>
            </a:r>
            <a:r>
              <a:rPr lang="en-US" dirty="0"/>
              <a:t>Provides scholarships based on high school academic achievement and is Florida’s largest merit-based scholarship program. To be considered, students </a:t>
            </a:r>
            <a:r>
              <a:rPr lang="en-US" b="1" dirty="0"/>
              <a:t>must submit </a:t>
            </a:r>
            <a:r>
              <a:rPr lang="en-US" dirty="0"/>
              <a:t>a completed (error free) </a:t>
            </a:r>
            <a:r>
              <a:rPr lang="en-US" i="1" dirty="0"/>
              <a:t>Initial Student Florida Financial Aid Application </a:t>
            </a:r>
            <a:r>
              <a:rPr lang="en-US" dirty="0"/>
              <a:t>(FFAA) during their senior year of high school </a:t>
            </a:r>
            <a:r>
              <a:rPr lang="en-US" b="1" dirty="0"/>
              <a:t>(after </a:t>
            </a:r>
            <a:r>
              <a:rPr lang="en-US" b="1" dirty="0" smtClean="0"/>
              <a:t>October </a:t>
            </a:r>
            <a:r>
              <a:rPr lang="en-US" b="1" dirty="0"/>
              <a:t>1st and prior to </a:t>
            </a:r>
            <a:r>
              <a:rPr lang="en-US" b="1" dirty="0" smtClean="0"/>
              <a:t>August 31). </a:t>
            </a:r>
            <a:r>
              <a:rPr lang="en-US" dirty="0"/>
              <a:t>Students graduating mid-year must submit the completed FFAA by August 31st of their graduation year (prior to the spring term enrolled). </a:t>
            </a:r>
            <a:endParaRPr lang="en-US" dirty="0" smtClean="0"/>
          </a:p>
          <a:p>
            <a:pPr eaLnBrk="1" hangingPunct="1"/>
            <a:endParaRPr lang="en-US" dirty="0" smtClean="0"/>
          </a:p>
          <a:p>
            <a:pPr eaLnBrk="1" hangingPunct="1"/>
            <a:r>
              <a:rPr lang="en-US" dirty="0" smtClean="0"/>
              <a:t>(PRESENTER: </a:t>
            </a:r>
            <a:r>
              <a:rPr lang="en-US" i="1" u="sng" dirty="0" smtClean="0"/>
              <a:t>Print </a:t>
            </a:r>
            <a:r>
              <a:rPr lang="en-US" i="1" u="sng" dirty="0"/>
              <a:t>out Student Handbook and Chart of </a:t>
            </a:r>
            <a:r>
              <a:rPr lang="en-US" i="1" u="sng" dirty="0" smtClean="0"/>
              <a:t>Eligibility</a:t>
            </a:r>
            <a:r>
              <a:rPr lang="en-US" i="1" u="sng" baseline="0" dirty="0" smtClean="0"/>
              <a:t> </a:t>
            </a:r>
            <a:r>
              <a:rPr lang="en-US" i="1" u="sng" dirty="0" smtClean="0"/>
              <a:t>and </a:t>
            </a:r>
            <a:r>
              <a:rPr lang="en-US" i="1" u="sng" dirty="0"/>
              <a:t>Award Criteria for additional speaking points during this part of the </a:t>
            </a:r>
            <a:r>
              <a:rPr lang="en-US" i="1" u="sng" dirty="0" smtClean="0"/>
              <a:t>presentation</a:t>
            </a:r>
            <a:r>
              <a:rPr lang="en-US" i="1" u="sng" baseline="0" dirty="0" smtClean="0"/>
              <a:t> in case specific questions are asked about this scholarship</a:t>
            </a:r>
            <a:r>
              <a:rPr lang="en-US" i="1" u="sng" dirty="0" smtClean="0"/>
              <a:t> (i.e., test scores, community service hours, etc.) </a:t>
            </a:r>
          </a:p>
          <a:p>
            <a:pPr eaLnBrk="1" hangingPunct="1"/>
            <a:endParaRPr lang="en-US" altLang="en-US" dirty="0"/>
          </a:p>
          <a:p>
            <a:r>
              <a:rPr lang="en-US" altLang="en-US" dirty="0" err="1" smtClean="0"/>
              <a:t>Benacquisto</a:t>
            </a:r>
            <a:r>
              <a:rPr lang="en-US" altLang="en-US" dirty="0" smtClean="0"/>
              <a:t>–</a:t>
            </a:r>
            <a:r>
              <a:rPr lang="en-US" dirty="0"/>
              <a:t>is a merit scholarship for </a:t>
            </a:r>
            <a:r>
              <a:rPr lang="en-US" dirty="0" smtClean="0"/>
              <a:t>Florida </a:t>
            </a:r>
            <a:r>
              <a:rPr lang="en-US" dirty="0"/>
              <a:t>high school graduates </a:t>
            </a:r>
            <a:r>
              <a:rPr lang="en-US" dirty="0" smtClean="0"/>
              <a:t>and non-Florida</a:t>
            </a:r>
            <a:r>
              <a:rPr lang="en-US" baseline="0" dirty="0" smtClean="0"/>
              <a:t> residents </a:t>
            </a:r>
            <a:r>
              <a:rPr lang="en-US" dirty="0" smtClean="0"/>
              <a:t>who </a:t>
            </a:r>
            <a:r>
              <a:rPr lang="en-US" dirty="0"/>
              <a:t>receive recognition as a National Merit</a:t>
            </a:r>
            <a:r>
              <a:rPr lang="en-US" dirty="0" smtClean="0"/>
              <a:t>® </a:t>
            </a:r>
            <a:r>
              <a:rPr lang="en-US" dirty="0"/>
              <a:t>Scholar. </a:t>
            </a:r>
          </a:p>
          <a:p>
            <a:r>
              <a:rPr lang="en-US" dirty="0"/>
              <a:t>Eligible scholars will receive an award, which is equal to the institutional cost of attendance minus the sum of Bright Futures and the National </a:t>
            </a:r>
            <a:r>
              <a:rPr lang="en-US" dirty="0" smtClean="0"/>
              <a:t>Merit</a:t>
            </a:r>
            <a:r>
              <a:rPr lang="en-US" baseline="0" dirty="0" smtClean="0"/>
              <a:t> </a:t>
            </a:r>
            <a:r>
              <a:rPr lang="en-US" dirty="0" smtClean="0"/>
              <a:t>award.</a:t>
            </a:r>
            <a:r>
              <a:rPr lang="en-US" baseline="0" dirty="0" smtClean="0"/>
              <a:t>  </a:t>
            </a:r>
            <a:r>
              <a:rPr lang="en-US" dirty="0" smtClean="0"/>
              <a:t>An </a:t>
            </a:r>
            <a:r>
              <a:rPr lang="en-US" dirty="0"/>
              <a:t>initial application is not required. </a:t>
            </a:r>
          </a:p>
          <a:p>
            <a:r>
              <a:rPr lang="en-US" dirty="0" smtClean="0"/>
              <a:t> </a:t>
            </a:r>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21</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smtClean="0"/>
              <a:t>FGMG - Provides grant funding to Florida resident, undergraduate students enrolled at state universities or Florida Colleges (also known as public community colleges), who demonstrate financial need, and whose parents have not earned baccalaureate degrees. </a:t>
            </a:r>
          </a:p>
          <a:p>
            <a:pPr eaLnBrk="1" hangingPunct="1"/>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Jose Marti - Provides scholarship assistance to Hispanic-American students who meet scholastic requirements and demonstrate financial need. Applicants for undergraduate study must apply during their senior year of high school. To be considered, high school seniors must</a:t>
            </a:r>
            <a:r>
              <a:rPr lang="en-US" altLang="en-US" baseline="0" dirty="0" smtClean="0"/>
              <a:t> submit the FFAA  </a:t>
            </a:r>
            <a:r>
              <a:rPr lang="en-US" altLang="en-US" dirty="0" smtClean="0"/>
              <a:t>by </a:t>
            </a:r>
            <a:r>
              <a:rPr lang="en-US" altLang="en-US" b="1" dirty="0" smtClean="0">
                <a:solidFill>
                  <a:srgbClr val="FF0000"/>
                </a:solidFill>
              </a:rPr>
              <a:t>April 1</a:t>
            </a:r>
            <a:r>
              <a:rPr lang="en-US" altLang="en-US" b="1" baseline="30000" dirty="0" smtClean="0">
                <a:solidFill>
                  <a:srgbClr val="FF0000"/>
                </a:solidFill>
              </a:rPr>
              <a:t>st</a:t>
            </a:r>
            <a:r>
              <a:rPr lang="en-US" altLang="en-US" b="0" baseline="0" dirty="0" smtClean="0">
                <a:solidFill>
                  <a:schemeClr val="tx1"/>
                </a:solidFill>
              </a:rPr>
              <a:t> and a processed </a:t>
            </a:r>
            <a:r>
              <a:rPr lang="en-US" altLang="en-US" dirty="0" smtClean="0"/>
              <a:t>FAFSA  by  </a:t>
            </a:r>
            <a:r>
              <a:rPr lang="en-US" altLang="en-US" b="1" dirty="0" smtClean="0"/>
              <a:t>May 15th</a:t>
            </a:r>
            <a:r>
              <a:rPr lang="en-US" altLang="en-US" baseline="0" dirty="0" smtClean="0"/>
              <a:t>.  Awards are made until the allocation has been depleted.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Please refer to the Jose Marti fact sheet online for specific requirements.</a:t>
            </a:r>
          </a:p>
          <a:p>
            <a:pPr eaLnBrk="1" hangingPunct="1"/>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MMB – Provides scholarship assistance to undergraduate students who meet academic requirements, demonstrate financial need, and attend on of the following universities: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Bethune </a:t>
            </a:r>
            <a:r>
              <a:rPr lang="en-US" altLang="en-US" baseline="0" dirty="0" err="1" smtClean="0"/>
              <a:t>Cookman</a:t>
            </a:r>
            <a:r>
              <a:rPr lang="en-US" altLang="en-US" baseline="0" dirty="0" smtClean="0"/>
              <a:t> University</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Edward Waters College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Florida Agricultural and Mechanical University</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Florida Memorial University</a:t>
            </a:r>
          </a:p>
          <a:p>
            <a:pPr eaLnBrk="1" hangingPunct="1"/>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MTES - Provides scholarship funding for African-American, Hispanic-American, Asian-American, and Native-American students who indicate the potential to become good teachers. To be considered, students must apply via the Florida Fund for Minority Teachers website at </a:t>
            </a:r>
            <a:r>
              <a:rPr lang="en-US" sz="1200" u="sng" kern="1200" dirty="0" err="1" smtClean="0">
                <a:solidFill>
                  <a:schemeClr val="tx1"/>
                </a:solidFill>
                <a:effectLst/>
                <a:latin typeface="+mn-lt"/>
                <a:ea typeface="+mn-ea"/>
                <a:cs typeface="+mn-cs"/>
                <a:hlinkClick r:id="rId3"/>
              </a:rPr>
              <a:t>www.ffmt.org</a:t>
            </a:r>
            <a:r>
              <a:rPr lang="en-US" sz="1200" kern="1200" dirty="0" smtClean="0">
                <a:solidFill>
                  <a:schemeClr val="tx1"/>
                </a:solidFill>
                <a:effectLst/>
                <a:latin typeface="+mn-lt"/>
                <a:ea typeface="+mn-ea"/>
                <a:cs typeface="+mn-cs"/>
              </a:rPr>
              <a:t>.</a:t>
            </a:r>
          </a:p>
          <a:p>
            <a:pPr eaLnBrk="1" hangingPunct="1"/>
            <a:endParaRPr lang="en-US" sz="1200" kern="1200" dirty="0" smtClean="0">
              <a:solidFill>
                <a:schemeClr val="tx1"/>
              </a:solidFill>
              <a:effectLst/>
              <a:latin typeface="+mn-lt"/>
              <a:ea typeface="+mn-ea"/>
              <a:cs typeface="+mn-cs"/>
            </a:endParaRPr>
          </a:p>
          <a:p>
            <a:pPr eaLnBrk="1" hangingPunct="1"/>
            <a:r>
              <a:rPr lang="en-US" sz="1200" kern="1200" dirty="0" smtClean="0">
                <a:solidFill>
                  <a:schemeClr val="tx1"/>
                </a:solidFill>
                <a:effectLst/>
                <a:latin typeface="+mn-lt"/>
                <a:ea typeface="+mn-ea"/>
                <a:cs typeface="+mn-cs"/>
              </a:rPr>
              <a:t>RFS – Provides scholarship assistance to a maximum of 50 direct descendants</a:t>
            </a:r>
            <a:r>
              <a:rPr lang="en-US" sz="1200" kern="1200" baseline="0" dirty="0" smtClean="0">
                <a:solidFill>
                  <a:schemeClr val="tx1"/>
                </a:solidFill>
                <a:effectLst/>
                <a:latin typeface="+mn-lt"/>
                <a:ea typeface="+mn-ea"/>
                <a:cs typeface="+mn-cs"/>
              </a:rPr>
              <a:t> of Rosewood families affected by the incidents of January 1923.</a:t>
            </a:r>
          </a:p>
          <a:p>
            <a:pPr eaLnBrk="1" hangingPunct="1"/>
            <a:endParaRPr lang="en-US" sz="1200" kern="1200" baseline="0" dirty="0" smtClean="0">
              <a:solidFill>
                <a:schemeClr val="tx1"/>
              </a:solidFill>
              <a:effectLst/>
              <a:latin typeface="+mn-lt"/>
              <a:ea typeface="+mn-ea"/>
              <a:cs typeface="+mn-cs"/>
            </a:endParaRPr>
          </a:p>
          <a:p>
            <a:pPr eaLnBrk="1" hangingPunct="1"/>
            <a:r>
              <a:rPr lang="en-US" sz="1200" kern="1200" baseline="0" dirty="0" smtClean="0">
                <a:solidFill>
                  <a:schemeClr val="tx1"/>
                </a:solidFill>
                <a:effectLst/>
                <a:latin typeface="+mn-lt"/>
                <a:ea typeface="+mn-ea"/>
                <a:cs typeface="+mn-cs"/>
              </a:rPr>
              <a:t>CSDDV – Provides scholarship assistance for dependent children and spouses of Florida veterans who:</a:t>
            </a:r>
          </a:p>
          <a:p>
            <a:pPr eaLnBrk="1" hangingPunct="1"/>
            <a:r>
              <a:rPr lang="en-US" sz="1200" kern="1200" baseline="0" dirty="0" smtClean="0">
                <a:solidFill>
                  <a:schemeClr val="tx1"/>
                </a:solidFill>
                <a:effectLst/>
                <a:latin typeface="+mn-lt"/>
                <a:ea typeface="+mn-ea"/>
                <a:cs typeface="+mn-cs"/>
              </a:rPr>
              <a:t>Died as a result of services connected injuries, diseases, or disability sustained while on active duty</a:t>
            </a:r>
          </a:p>
          <a:p>
            <a:pPr eaLnBrk="1" hangingPunct="1"/>
            <a:r>
              <a:rPr lang="en-US" sz="1200" kern="1200" baseline="0" dirty="0" smtClean="0">
                <a:solidFill>
                  <a:schemeClr val="tx1"/>
                </a:solidFill>
                <a:effectLst/>
                <a:latin typeface="+mn-lt"/>
                <a:ea typeface="+mn-ea"/>
                <a:cs typeface="+mn-cs"/>
              </a:rPr>
              <a:t>Have a service connected 100% total and permanent disability</a:t>
            </a:r>
          </a:p>
          <a:p>
            <a:pPr eaLnBrk="1" hangingPunct="1"/>
            <a:r>
              <a:rPr lang="en-US" sz="1200" kern="1200" baseline="0" dirty="0" smtClean="0">
                <a:solidFill>
                  <a:schemeClr val="tx1"/>
                </a:solidFill>
                <a:effectLst/>
                <a:latin typeface="+mn-lt"/>
                <a:ea typeface="+mn-ea"/>
                <a:cs typeface="+mn-cs"/>
              </a:rPr>
              <a:t>Are classified as a prisoner of war or missing in action by the Armed Forces of the U.S.</a:t>
            </a:r>
          </a:p>
          <a:p>
            <a:pPr eaLnBrk="1" hangingPunct="1"/>
            <a:endParaRPr lang="en-US" sz="1200" kern="1200" baseline="0" dirty="0" smtClean="0">
              <a:solidFill>
                <a:schemeClr val="tx1"/>
              </a:solidFill>
              <a:effectLst/>
              <a:latin typeface="+mn-lt"/>
              <a:ea typeface="+mn-ea"/>
              <a:cs typeface="+mn-cs"/>
            </a:endParaRPr>
          </a:p>
          <a:p>
            <a:pPr eaLnBrk="1" hangingPunct="1"/>
            <a:r>
              <a:rPr lang="en-US" sz="1200" kern="1200" baseline="0" dirty="0" smtClean="0">
                <a:solidFill>
                  <a:schemeClr val="tx1"/>
                </a:solidFill>
                <a:effectLst/>
                <a:latin typeface="+mn-lt"/>
                <a:ea typeface="+mn-ea"/>
                <a:cs typeface="+mn-cs"/>
              </a:rPr>
              <a:t>The Florida Department of Veteran’s Affairs will certify a veteran’s eligibility.</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B00079B-585D-49B4-A45C-6ABA6586B4CB}" type="slidenum">
              <a:rPr lang="en-US" smtClean="0"/>
              <a:t>22</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err="1" smtClean="0">
                <a:effectLst/>
              </a:rPr>
              <a:t>Fastweb</a:t>
            </a:r>
            <a:r>
              <a:rPr lang="en-US" dirty="0" smtClean="0">
                <a:effectLst/>
              </a:rPr>
              <a:t> works by matching the information in your completed profile to scholarships contained in</a:t>
            </a:r>
            <a:r>
              <a:rPr lang="en-US" baseline="0" dirty="0" smtClean="0">
                <a:effectLst/>
              </a:rPr>
              <a:t> their database. </a:t>
            </a:r>
            <a:r>
              <a:rPr lang="en-US" dirty="0" smtClean="0">
                <a:effectLst/>
              </a:rPr>
              <a:t>Besides providing you with scholarships you actually qualify for, and eliminating the need to scour the web, Fastweb also provides advice on financial aid, college admissions, student life and tools such as financial aid calculators, discussion boards, and checklists. </a:t>
            </a:r>
          </a:p>
          <a:p>
            <a:pPr eaLnBrk="1" hangingPunct="1"/>
            <a:endParaRPr lang="en-US" altLang="en-US" baseline="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TIP- Set up a separate email account solely for scholarship searches to prevent your personal inbox becoming inundated with information.</a:t>
            </a:r>
          </a:p>
          <a:p>
            <a:pPr eaLnBrk="1" hangingPunct="1"/>
            <a:endParaRPr lang="en-US" altLang="en-US" baseline="0"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23</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Finaid.org offers a great list of scholarships. The list includes a section called “unusual scholarships” that include items such as Star Trek scholarships, Left-handed scholarships, Tall People/Little People scholarships</a:t>
            </a:r>
            <a:r>
              <a:rPr lang="en-US" altLang="en-US" baseline="0" dirty="0" smtClean="0"/>
              <a:t> as well as scholarships for </a:t>
            </a:r>
            <a:r>
              <a:rPr lang="en-US" altLang="en-US" dirty="0" smtClean="0"/>
              <a:t>students with disabilities, medical</a:t>
            </a:r>
            <a:r>
              <a:rPr lang="en-US" altLang="en-US" baseline="0" dirty="0" smtClean="0"/>
              <a:t> conditions (i.e., cancer survivors), </a:t>
            </a:r>
            <a:r>
              <a:rPr lang="en-US" altLang="en-US" dirty="0" smtClean="0"/>
              <a:t>etc.</a:t>
            </a:r>
          </a:p>
          <a:p>
            <a:endParaRPr lang="en-US" altLang="en-US" dirty="0" smtClean="0"/>
          </a:p>
          <a:p>
            <a:r>
              <a:rPr lang="en-US" altLang="en-US" dirty="0" smtClean="0"/>
              <a:t>Your high school counselor’s office is a great resource for local scholarships. Many local employers will contact the high school guidance office to advertise their scholarship applications and guidelines. Your</a:t>
            </a:r>
            <a:r>
              <a:rPr lang="en-US" altLang="en-US" baseline="0" dirty="0" smtClean="0"/>
              <a:t> school district may also provide an online resource so be sure to check out the district website for additional information.  </a:t>
            </a:r>
            <a:endParaRPr lang="en-US" altLang="en-US" dirty="0" smtClean="0"/>
          </a:p>
          <a:p>
            <a:endParaRPr lang="en-US" altLang="en-US" dirty="0" smtClean="0"/>
          </a:p>
          <a:p>
            <a:r>
              <a:rPr lang="en-US" altLang="en-US" dirty="0" smtClean="0"/>
              <a:t>Be aware</a:t>
            </a:r>
            <a:r>
              <a:rPr lang="en-US" altLang="en-US" baseline="0" dirty="0" smtClean="0"/>
              <a:t> of scholarship scams!</a:t>
            </a:r>
            <a:endParaRPr lang="en-US" altLang="en-US" dirty="0" smtClean="0"/>
          </a:p>
          <a:p>
            <a:r>
              <a:rPr lang="en-US" altLang="en-US" dirty="0" smtClean="0"/>
              <a:t>As we discussed earlier, “You should never pay money for free money!”</a:t>
            </a:r>
            <a:r>
              <a:rPr lang="en-US" altLang="en-US" baseline="0" dirty="0" smtClean="0"/>
              <a:t> Protect yourself from companies that attempt to pressure you into paying for resources that you can easily access yourself at no cost. Suspicious activity should be reported to the Federal Trade Commission. </a:t>
            </a:r>
          </a:p>
        </p:txBody>
      </p:sp>
      <p:sp>
        <p:nvSpPr>
          <p:cNvPr id="4" name="Slide Number Placeholder 3"/>
          <p:cNvSpPr>
            <a:spLocks noGrp="1"/>
          </p:cNvSpPr>
          <p:nvPr>
            <p:ph type="sldNum" sz="quarter" idx="10"/>
          </p:nvPr>
        </p:nvSpPr>
        <p:spPr/>
        <p:txBody>
          <a:bodyPr/>
          <a:lstStyle/>
          <a:p>
            <a:fld id="{EB00079B-585D-49B4-A45C-6ABA6586B4CB}" type="slidenum">
              <a:rPr lang="en-US" smtClean="0"/>
              <a:t>24</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60">
              <a:defRPr/>
            </a:pPr>
            <a:r>
              <a:rPr lang="en-US" altLang="en-US" baseline="0" dirty="0" smtClean="0"/>
              <a:t>Through OSFA’s sponsorship, all of Mapping Your Future’s (MYF) products and services are free of charge to Florida’s students and families. </a:t>
            </a:r>
            <a:r>
              <a:rPr lang="en-US" dirty="0" smtClean="0"/>
              <a:t>Mapping Your Future’s goal is to help students plan for higher education by offering reliable and unbiased money management advice and counseling. Online and offline resources include </a:t>
            </a:r>
            <a:r>
              <a:rPr lang="en-US" dirty="0" smtClean="0">
                <a:hlinkClick r:id="rId3"/>
              </a:rPr>
              <a:t>college preparation</a:t>
            </a:r>
            <a:r>
              <a:rPr lang="en-US" dirty="0" smtClean="0"/>
              <a:t>, school selection, </a:t>
            </a:r>
            <a:r>
              <a:rPr lang="en-US" dirty="0" smtClean="0">
                <a:hlinkClick r:id="rId4"/>
              </a:rPr>
              <a:t>career exploration</a:t>
            </a:r>
            <a:r>
              <a:rPr lang="en-US" dirty="0" smtClean="0"/>
              <a:t>, and counseling aimed at helping students and families better understand </a:t>
            </a:r>
            <a:r>
              <a:rPr lang="en-US" dirty="0" smtClean="0">
                <a:hlinkClick r:id="rId5"/>
              </a:rPr>
              <a:t>student loan</a:t>
            </a:r>
            <a:r>
              <a:rPr lang="en-US" dirty="0" smtClean="0"/>
              <a:t> obligations.</a:t>
            </a:r>
            <a:r>
              <a:rPr lang="en-US" baseline="0" dirty="0" smtClean="0"/>
              <a:t>  Mapping Your Future also provides information</a:t>
            </a:r>
            <a:r>
              <a:rPr lang="en-US" dirty="0" smtClean="0"/>
              <a:t> about practical </a:t>
            </a:r>
            <a:r>
              <a:rPr lang="en-US" dirty="0" smtClean="0">
                <a:hlinkClick r:id="rId6"/>
              </a:rPr>
              <a:t>money management</a:t>
            </a:r>
            <a:r>
              <a:rPr lang="en-US" dirty="0" smtClean="0"/>
              <a:t> solutions to ensure healthy finances while in school and beyond. </a:t>
            </a:r>
          </a:p>
          <a:p>
            <a:endParaRPr lang="en-US" altLang="en-US" baseline="0"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25</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OSFA offers free resources and guidance through the Navigating Your Financial Future website.  Please visit </a:t>
            </a:r>
            <a:r>
              <a:rPr lang="en-US" sz="1200" u="sng" kern="1200" dirty="0" smtClean="0">
                <a:solidFill>
                  <a:schemeClr val="tx1"/>
                </a:solidFill>
                <a:effectLst/>
                <a:latin typeface="+mn-lt"/>
                <a:ea typeface="+mn-ea"/>
                <a:cs typeface="+mn-cs"/>
                <a:hlinkClick r:id="rId3"/>
              </a:rPr>
              <a:t>www.NavigatingYourFuture.org</a:t>
            </a:r>
            <a:r>
              <a:rPr lang="en-US" sz="1200" kern="1200" dirty="0" smtClean="0">
                <a:solidFill>
                  <a:schemeClr val="tx1"/>
                </a:solidFill>
                <a:effectLst/>
                <a:latin typeface="+mn-lt"/>
                <a:ea typeface="+mn-ea"/>
                <a:cs typeface="+mn-cs"/>
              </a:rPr>
              <a:t> to see all of the free brochures, online trainings, financial calculators and more.</a:t>
            </a:r>
            <a:endParaRPr lang="en-US" altLang="en-US" baseline="0"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26</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conclusion, let’s review what we’ve discussed and create an action plan for you.</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(Read slide.)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Reminder:</a:t>
            </a:r>
          </a:p>
          <a:p>
            <a:pPr lvl="0"/>
            <a:r>
              <a:rPr lang="en-US" sz="1200" kern="1200" dirty="0" smtClean="0">
                <a:solidFill>
                  <a:schemeClr val="tx1"/>
                </a:solidFill>
                <a:effectLst/>
                <a:latin typeface="+mn-lt"/>
                <a:ea typeface="+mn-ea"/>
                <a:cs typeface="+mn-cs"/>
              </a:rPr>
              <a:t>Students graduating early and seeking funding for the spring term must submit the FFAA by August 31 </a:t>
            </a:r>
            <a:r>
              <a:rPr lang="en-US" sz="1200" u="sng" kern="1200" dirty="0" smtClean="0">
                <a:solidFill>
                  <a:schemeClr val="tx1"/>
                </a:solidFill>
                <a:effectLst/>
                <a:latin typeface="+mn-lt"/>
                <a:ea typeface="+mn-ea"/>
                <a:cs typeface="+mn-cs"/>
              </a:rPr>
              <a:t>PRIOR TO the intended graduation date</a:t>
            </a:r>
            <a:r>
              <a:rPr lang="en-US" sz="1200" kern="1200" dirty="0" smtClean="0">
                <a:solidFill>
                  <a:schemeClr val="tx1"/>
                </a:solidFill>
                <a:effectLst/>
                <a:latin typeface="+mn-lt"/>
                <a:ea typeface="+mn-ea"/>
                <a:cs typeface="+mn-cs"/>
              </a:rPr>
              <a:t>.  There are NO EXCEPTIONS to this application deadline.  If a student does not graduate mid-year as planned and wishes to apply as an end-of-year graduate, the student must submit a new FFAA after the new application opens on October 1. </a:t>
            </a:r>
          </a:p>
          <a:p>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27</a:t>
            </a:fld>
            <a:endParaRPr lang="en-US" dirty="0"/>
          </a:p>
        </p:txBody>
      </p:sp>
    </p:spTree>
    <p:extLst>
      <p:ext uri="{BB962C8B-B14F-4D97-AF65-F5344CB8AC3E}">
        <p14:creationId xmlns:p14="http://schemas.microsoft.com/office/powerpoint/2010/main" val="1158433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aseline="0" dirty="0" smtClean="0"/>
              <a:t>If you need assistance or further information, please do not hesitate to contact us. We are here to help! </a:t>
            </a:r>
          </a:p>
          <a:p>
            <a:r>
              <a:rPr lang="en-US" altLang="en-US" baseline="0" dirty="0" smtClean="0"/>
              <a:t>Thank you for attending this presentation.  We hope you have a successful transition into postsecondary education.</a:t>
            </a:r>
          </a:p>
        </p:txBody>
      </p:sp>
      <p:sp>
        <p:nvSpPr>
          <p:cNvPr id="4" name="Slide Number Placeholder 3"/>
          <p:cNvSpPr>
            <a:spLocks noGrp="1"/>
          </p:cNvSpPr>
          <p:nvPr>
            <p:ph type="sldNum" sz="quarter" idx="10"/>
          </p:nvPr>
        </p:nvSpPr>
        <p:spPr/>
        <p:txBody>
          <a:bodyPr/>
          <a:lstStyle/>
          <a:p>
            <a:fld id="{EB00079B-585D-49B4-A45C-6ABA6586B4CB}" type="slidenum">
              <a:rPr lang="en-US" smtClean="0"/>
              <a:t>28</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goal of this session is to understand</a:t>
            </a:r>
            <a:r>
              <a:rPr lang="en-US" baseline="0" dirty="0" smtClean="0"/>
              <a:t> of the entire financial aid process.  This will be accomplished by reviewing the following four questions:</a:t>
            </a:r>
          </a:p>
          <a:p>
            <a:endParaRPr lang="en-US" dirty="0" smtClean="0"/>
          </a:p>
          <a:p>
            <a:r>
              <a:rPr lang="en-US" dirty="0" smtClean="0"/>
              <a:t>What is financial aid?</a:t>
            </a:r>
          </a:p>
          <a:p>
            <a:r>
              <a:rPr lang="en-US" dirty="0" smtClean="0"/>
              <a:t>Where do I find financial aid? </a:t>
            </a:r>
          </a:p>
          <a:p>
            <a:r>
              <a:rPr lang="en-US" dirty="0" smtClean="0"/>
              <a:t>How and when do I apply? </a:t>
            </a:r>
          </a:p>
          <a:p>
            <a:r>
              <a:rPr lang="en-US" dirty="0" smtClean="0"/>
              <a:t>Who can help me? </a:t>
            </a:r>
          </a:p>
          <a:p>
            <a:endParaRPr lang="en-US" dirty="0" smtClean="0"/>
          </a:p>
          <a:p>
            <a:r>
              <a:rPr lang="en-US" dirty="0" smtClean="0"/>
              <a:t>After this brief yet comprehensive review,</a:t>
            </a:r>
            <a:r>
              <a:rPr lang="en-US" baseline="0" dirty="0" smtClean="0"/>
              <a:t> you will be able to better understand the entire</a:t>
            </a:r>
            <a:r>
              <a:rPr lang="en-US" dirty="0" smtClean="0"/>
              <a:t> </a:t>
            </a:r>
            <a:r>
              <a:rPr lang="en-US" baseline="0" dirty="0" smtClean="0"/>
              <a:t>financial aid process and make informed decisions pertaining to funding a postsecondary education.</a:t>
            </a:r>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3</a:t>
            </a:fld>
            <a:endParaRPr lang="en-US" dirty="0"/>
          </a:p>
        </p:txBody>
      </p:sp>
    </p:spTree>
    <p:extLst>
      <p:ext uri="{BB962C8B-B14F-4D97-AF65-F5344CB8AC3E}">
        <p14:creationId xmlns:p14="http://schemas.microsoft.com/office/powerpoint/2010/main" val="2854184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Let us begin</a:t>
            </a:r>
            <a:r>
              <a:rPr lang="en-US" altLang="en-US" baseline="0" dirty="0" smtClean="0"/>
              <a:t> by answering the first question: what is financial aid?</a:t>
            </a:r>
          </a:p>
          <a:p>
            <a:pPr eaLnBrk="1" hangingPunct="1"/>
            <a:endParaRPr lang="en-US"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Financial aid is defined as m</a:t>
            </a:r>
            <a:r>
              <a:rPr lang="en-US" dirty="0" smtClean="0"/>
              <a:t>onies received from the (4) major sources federal, state, institutional or private resources.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kern="1200" dirty="0" smtClean="0">
                <a:solidFill>
                  <a:schemeClr val="tx1"/>
                </a:solidFill>
                <a:effectLst/>
                <a:latin typeface="+mn-lt"/>
                <a:ea typeface="+mn-ea"/>
                <a:cs typeface="+mn-cs"/>
              </a:rPr>
              <a:t>Federal aid includes funding such as the Pell Grant, Federal student loans, and federal work study.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State financial aid offers a variety of state-funded scholarships and grants that are administered by the FDOE/OSFA and subject to change each year during legislative session.</a:t>
            </a:r>
          </a:p>
          <a:p>
            <a:r>
              <a:rPr lang="en-US" sz="1200" kern="1200" dirty="0" smtClean="0">
                <a:solidFill>
                  <a:schemeClr val="tx1"/>
                </a:solidFill>
                <a:effectLst/>
                <a:latin typeface="+mn-lt"/>
                <a:ea typeface="+mn-ea"/>
                <a:cs typeface="+mn-cs"/>
              </a:rPr>
              <a:t>Institutional aid are monies offered directly from the postsecondary school.</a:t>
            </a:r>
          </a:p>
          <a:p>
            <a:r>
              <a:rPr lang="en-US" sz="1200" kern="1200" dirty="0" smtClean="0">
                <a:solidFill>
                  <a:schemeClr val="tx1"/>
                </a:solidFill>
                <a:effectLst/>
                <a:latin typeface="+mn-lt"/>
                <a:ea typeface="+mn-ea"/>
                <a:cs typeface="+mn-cs"/>
              </a:rPr>
              <a:t>Private resources include a variety of scholarships from various groups such as local employers, national organizations, and community groups.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eaLnBrk="1" hangingPunct="1"/>
            <a:r>
              <a:rPr lang="en-US" altLang="en-US" baseline="0" dirty="0" smtClean="0"/>
              <a:t>It is important to research and apply for each of these resources.  </a:t>
            </a:r>
          </a:p>
          <a:p>
            <a:pPr eaLnBrk="1" hangingPunct="1"/>
            <a:endParaRPr lang="en-US" altLang="en-US" baseline="0" dirty="0" smtClean="0"/>
          </a:p>
          <a:p>
            <a:pPr eaLnBrk="1" hangingPunct="1"/>
            <a:r>
              <a:rPr lang="en-US" altLang="en-US" baseline="0" dirty="0" smtClean="0"/>
              <a:t>Financial Aid  May also</a:t>
            </a:r>
            <a:r>
              <a:rPr lang="en-US" altLang="en-US" dirty="0" smtClean="0"/>
              <a:t> viewed  into the following  </a:t>
            </a:r>
            <a:r>
              <a:rPr lang="en-US" altLang="en-US" baseline="0" dirty="0" smtClean="0"/>
              <a:t>different categories:</a:t>
            </a:r>
          </a:p>
          <a:p>
            <a:pPr eaLnBrk="1" hangingPunct="1"/>
            <a:endParaRPr lang="en-US" altLang="en-US" baseline="0" dirty="0" smtClean="0"/>
          </a:p>
          <a:p>
            <a:pPr eaLnBrk="1" hangingPunct="1"/>
            <a:r>
              <a:rPr lang="en-US" altLang="en-US" baseline="0" dirty="0" smtClean="0"/>
              <a:t>Gift aid – this is free money that DOES NOT require repayment as long as the student meets the parameters outlined for each grant or scholarship. Students should always consult with a financial aid administrator prior to making any schedule changes to determine what repercussions the schedule changes will have on their financial aid awards. </a:t>
            </a:r>
          </a:p>
          <a:p>
            <a:pPr eaLnBrk="1" hangingPunct="1"/>
            <a:endParaRPr lang="en-US" altLang="en-US" baseline="0" dirty="0" smtClean="0"/>
          </a:p>
          <a:p>
            <a:pPr eaLnBrk="1" hangingPunct="1"/>
            <a:r>
              <a:rPr lang="en-US" altLang="en-US" baseline="0" dirty="0" smtClean="0"/>
              <a:t>Self help – this can be as easy as taking part of your earnings as applying it toward your college expenses. Students should check with their employer (or potential employers) regarding any tuition assistance or reimbursement programs being offered. Student loans are also considered as a form of “self” help, but should only be used as a last resort. </a:t>
            </a:r>
          </a:p>
          <a:p>
            <a:pPr eaLnBrk="1" hangingPunct="1"/>
            <a:endParaRPr lang="en-US" altLang="en-US" baseline="0" dirty="0" smtClean="0"/>
          </a:p>
          <a:p>
            <a:pPr eaLnBrk="1" hangingPunct="1"/>
            <a:r>
              <a:rPr lang="en-US" altLang="en-US" baseline="0" dirty="0" smtClean="0"/>
              <a:t>Need-based – monies awarded based on the applicant’s Free Application for Federal Student Aid (FAFSA). Therefore, it is important to complete your FAFSA as soon as possible. While the Pell Grant is an entitlement program, other need-based monies are awarded on a first-come, first-serve basis.  </a:t>
            </a:r>
          </a:p>
          <a:p>
            <a:pPr eaLnBrk="1" hangingPunct="1"/>
            <a:endParaRPr lang="en-US" altLang="en-US" baseline="0" dirty="0" smtClean="0"/>
          </a:p>
          <a:p>
            <a:pPr eaLnBrk="1" hangingPunct="1"/>
            <a:r>
              <a:rPr lang="en-US" altLang="en-US" baseline="0" dirty="0" smtClean="0"/>
              <a:t>Merit-based – merit-based monies are available through a variety of avenues that we will discuss throughout today’s presentation. For example, Bright Futures is a merit-based program. </a:t>
            </a:r>
            <a:endParaRPr lang="en-US" altLang="en-US" dirty="0" smtClean="0"/>
          </a:p>
          <a:p>
            <a:pPr eaLnBrk="1" hangingPunct="1"/>
            <a:endParaRPr lang="en-US" altLang="en-US" dirty="0" smtClean="0"/>
          </a:p>
          <a:p>
            <a:pPr eaLnBrk="1" hangingPunct="1"/>
            <a:r>
              <a:rPr lang="en-US" altLang="en-US" dirty="0" smtClean="0"/>
              <a:t>College costs include tuition, fees,</a:t>
            </a:r>
            <a:r>
              <a:rPr lang="en-US" altLang="en-US" baseline="0" dirty="0" smtClean="0"/>
              <a:t> and books, along with </a:t>
            </a:r>
            <a:r>
              <a:rPr lang="en-US" altLang="en-US" dirty="0" smtClean="0"/>
              <a:t>other expenses such as: transportation, food, housing, clothing and computer costs. Cost of attendance can vary from institution to institution,</a:t>
            </a:r>
            <a:r>
              <a:rPr lang="en-US" altLang="en-US" baseline="0" dirty="0" smtClean="0"/>
              <a:t> so check your college’s website for additional information. Financial aid monies can be used toward all items included within the cost of attendance. </a:t>
            </a:r>
            <a:endParaRPr lang="en-US" altLang="en-US"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4</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smtClean="0"/>
              <a:t>The cost of attendance (COA) varies  from institution to institution. There are also variances between in-state and out of state schools and whether the student lives on campus or off campus.  It is important to take this into consideration when researching at your options. </a:t>
            </a:r>
          </a:p>
          <a:p>
            <a:pPr eaLnBrk="1" hangingPunct="1"/>
            <a:endParaRPr lang="en-US" altLang="en-US" baseline="0" dirty="0" smtClean="0"/>
          </a:p>
          <a:p>
            <a:pPr eaLnBrk="1" hangingPunct="1"/>
            <a:r>
              <a:rPr lang="en-US" altLang="en-US" baseline="0" dirty="0" smtClean="0"/>
              <a:t>Cost of attendance traditionally includes</a:t>
            </a:r>
            <a:r>
              <a:rPr lang="en-US" altLang="en-US" dirty="0" smtClean="0"/>
              <a:t> </a:t>
            </a:r>
            <a:r>
              <a:rPr lang="en-US" altLang="en-US" baseline="0" dirty="0" smtClean="0"/>
              <a:t>both direct and indirect costs.</a:t>
            </a:r>
          </a:p>
          <a:p>
            <a:pPr eaLnBrk="1" hangingPunct="1"/>
            <a:r>
              <a:rPr lang="en-US" altLang="en-US" baseline="0" dirty="0" smtClean="0"/>
              <a:t>Direct Costs include tuition and fees.</a:t>
            </a:r>
          </a:p>
          <a:p>
            <a:pPr eaLnBrk="1" hangingPunct="1"/>
            <a:r>
              <a:rPr lang="en-US" altLang="en-US" baseline="0" dirty="0" smtClean="0"/>
              <a:t>Indirect costs include items such as books, food, transportation, housing, and computer.</a:t>
            </a:r>
          </a:p>
          <a:p>
            <a:pPr eaLnBrk="1" hangingPunct="1"/>
            <a:endParaRPr lang="en-US" altLang="en-US" baseline="0" dirty="0" smtClean="0"/>
          </a:p>
          <a:p>
            <a:pPr eaLnBrk="1" hangingPunct="1"/>
            <a:r>
              <a:rPr lang="en-US" altLang="en-US" dirty="0" smtClean="0"/>
              <a:t>A Great Resource to utilize: Net Price Calculator  </a:t>
            </a:r>
            <a:endParaRPr lang="en-US" altLang="en-US" baseline="0" dirty="0" smtClean="0"/>
          </a:p>
          <a:p>
            <a:pPr eaLnBrk="1" hangingPunct="1"/>
            <a:r>
              <a:rPr lang="en-US" altLang="en-US" baseline="0" dirty="0" smtClean="0"/>
              <a:t>Every school is now required to have a Net Price Calculator available.</a:t>
            </a:r>
          </a:p>
          <a:p>
            <a:pPr eaLnBrk="1" hangingPunct="1"/>
            <a:r>
              <a:rPr lang="en-US" altLang="en-US" baseline="0" dirty="0" smtClean="0"/>
              <a:t>You can use the Net Price Calculator to assist in analyzing your </a:t>
            </a:r>
            <a:r>
              <a:rPr lang="en-US" altLang="en-US" dirty="0" smtClean="0"/>
              <a:t>COA-Cost of Attendance at a specific school</a:t>
            </a:r>
            <a:r>
              <a:rPr lang="en-US" altLang="en-US" baseline="0" dirty="0" smtClean="0"/>
              <a:t>. </a:t>
            </a:r>
          </a:p>
        </p:txBody>
      </p:sp>
      <p:sp>
        <p:nvSpPr>
          <p:cNvPr id="4" name="Slide Number Placeholder 3"/>
          <p:cNvSpPr>
            <a:spLocks noGrp="1"/>
          </p:cNvSpPr>
          <p:nvPr>
            <p:ph type="sldNum" sz="quarter" idx="10"/>
          </p:nvPr>
        </p:nvSpPr>
        <p:spPr/>
        <p:txBody>
          <a:bodyPr/>
          <a:lstStyle/>
          <a:p>
            <a:fld id="{EB00079B-585D-49B4-A45C-6ABA6586B4CB}" type="slidenum">
              <a:rPr lang="en-US" smtClean="0"/>
              <a:t>5</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eaLnBrk="1" hangingPunct="1"/>
            <a:r>
              <a:rPr lang="en-US" altLang="en-US" baseline="0" dirty="0" smtClean="0"/>
              <a:t>As we outlined on the previous slide, college costs include both direct and indirect costs. </a:t>
            </a:r>
          </a:p>
          <a:p>
            <a:pPr eaLnBrk="1" hangingPunct="1"/>
            <a:endParaRPr lang="en-US" altLang="en-US" baseline="0" dirty="0" smtClean="0"/>
          </a:p>
          <a:p>
            <a:pPr eaLnBrk="1" hangingPunct="1"/>
            <a:r>
              <a:rPr lang="en-US" altLang="en-US" baseline="0" dirty="0" smtClean="0"/>
              <a:t>Let us briefly review the average </a:t>
            </a:r>
            <a:r>
              <a:rPr lang="en-US" altLang="en-US" u="sng" baseline="0" dirty="0" smtClean="0"/>
              <a:t>direct cost </a:t>
            </a:r>
            <a:r>
              <a:rPr lang="en-US" altLang="en-US" u="none" baseline="0" dirty="0" smtClean="0"/>
              <a:t>which is </a:t>
            </a:r>
            <a:r>
              <a:rPr lang="en-US" altLang="en-US" u="sng" baseline="0" dirty="0" smtClean="0"/>
              <a:t>only tuition and fees</a:t>
            </a:r>
            <a:r>
              <a:rPr lang="en-US" altLang="en-US" u="none" baseline="0" dirty="0" smtClean="0"/>
              <a:t> per year </a:t>
            </a:r>
            <a:r>
              <a:rPr lang="en-US" altLang="en-US" baseline="0" dirty="0" smtClean="0"/>
              <a:t>at different types of institutions. </a:t>
            </a:r>
          </a:p>
          <a:p>
            <a:pPr eaLnBrk="1" hangingPunct="1"/>
            <a:endParaRPr lang="en-US" altLang="en-US" baseline="0" dirty="0" smtClean="0"/>
          </a:p>
          <a:p>
            <a:pPr eaLnBrk="1" hangingPunct="1"/>
            <a:r>
              <a:rPr lang="en-US" altLang="en-US" dirty="0" smtClean="0"/>
              <a:t>According to the College Board: The Average Yearly Tuition and Fees, </a:t>
            </a:r>
          </a:p>
          <a:p>
            <a:pPr eaLnBrk="1" hangingPunct="1"/>
            <a:endParaRPr lang="en-US" altLang="en-US" dirty="0"/>
          </a:p>
          <a:p>
            <a:pPr eaLnBrk="1" hangingPunct="1"/>
            <a:r>
              <a:rPr lang="en-US" altLang="en-US" dirty="0" smtClean="0"/>
              <a:t>Nationally, In Florida Your specific school Direct Cost will be lower than the national average. </a:t>
            </a:r>
            <a:endParaRPr lang="en-US" altLang="en-US" dirty="0"/>
          </a:p>
          <a:p>
            <a:pPr eaLnBrk="1" hangingPunct="1"/>
            <a:endParaRPr lang="en-US" altLang="en-US" baseline="0" dirty="0" smtClean="0"/>
          </a:p>
          <a:p>
            <a:pPr eaLnBrk="1" hangingPunct="1"/>
            <a:r>
              <a:rPr lang="en-US" altLang="en-US" baseline="0" dirty="0" smtClean="0"/>
              <a:t> (read slide)</a:t>
            </a:r>
          </a:p>
        </p:txBody>
      </p:sp>
      <p:sp>
        <p:nvSpPr>
          <p:cNvPr id="4" name="Slide Number Placeholder 3"/>
          <p:cNvSpPr>
            <a:spLocks noGrp="1"/>
          </p:cNvSpPr>
          <p:nvPr>
            <p:ph type="sldNum" sz="quarter" idx="10"/>
          </p:nvPr>
        </p:nvSpPr>
        <p:spPr/>
        <p:txBody>
          <a:bodyPr/>
          <a:lstStyle/>
          <a:p>
            <a:fld id="{EB00079B-585D-49B4-A45C-6ABA6586B4CB}" type="slidenum">
              <a:rPr lang="en-US" smtClean="0"/>
              <a:t>6</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Where does</a:t>
            </a:r>
            <a:r>
              <a:rPr lang="en-US" sz="1200" kern="1200" baseline="0" dirty="0" smtClean="0">
                <a:solidFill>
                  <a:schemeClr val="tx1"/>
                </a:solidFill>
                <a:effectLst/>
                <a:latin typeface="+mn-lt"/>
                <a:ea typeface="+mn-ea"/>
                <a:cs typeface="+mn-cs"/>
              </a:rPr>
              <a:t> one </a:t>
            </a:r>
            <a:r>
              <a:rPr lang="en-US" sz="1200" kern="1200" dirty="0" smtClean="0">
                <a:solidFill>
                  <a:schemeClr val="tx1"/>
                </a:solidFill>
                <a:effectLst/>
                <a:latin typeface="+mn-lt"/>
                <a:ea typeface="+mn-ea"/>
                <a:cs typeface="+mn-cs"/>
              </a:rPr>
              <a:t>find financial aid?  One essential step is completing the Free Application for Federal Student Aid (FAFSA). </a:t>
            </a:r>
          </a:p>
          <a:p>
            <a:r>
              <a:rPr lang="en-US" sz="1200" kern="1200" dirty="0" smtClean="0">
                <a:solidFill>
                  <a:schemeClr val="tx1"/>
                </a:solidFill>
                <a:effectLst/>
                <a:latin typeface="+mn-lt"/>
                <a:ea typeface="+mn-ea"/>
                <a:cs typeface="+mn-cs"/>
              </a:rPr>
              <a:t>While filing the FAFSA is not required, it is used by many institutions to determine need based financial aid provided by the school for FEDERAL/STATE/Institutiona</a:t>
            </a:r>
            <a:r>
              <a:rPr lang="en-US" dirty="0" smtClean="0"/>
              <a:t>l Programs!!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Please note that the first letter in the acronym FAFSA stands for FREE.  Please make sure you are using the correct website: </a:t>
            </a:r>
            <a:r>
              <a:rPr lang="en-US" sz="1200" u="sng" kern="1200" dirty="0" smtClean="0">
                <a:solidFill>
                  <a:schemeClr val="tx1"/>
                </a:solidFill>
                <a:effectLst/>
                <a:latin typeface="+mn-lt"/>
                <a:ea typeface="+mn-ea"/>
                <a:cs typeface="+mn-cs"/>
                <a:hlinkClick r:id="rId3" action="ppaction://hlinkfile"/>
              </a:rPr>
              <a:t>FAFSA.gov</a:t>
            </a:r>
            <a:r>
              <a:rPr lang="en-US" sz="1200" kern="1200" dirty="0" smtClean="0">
                <a:solidFill>
                  <a:schemeClr val="tx1"/>
                </a:solidFill>
                <a:effectLst/>
                <a:latin typeface="+mn-lt"/>
                <a:ea typeface="+mn-ea"/>
                <a:cs typeface="+mn-cs"/>
              </a:rPr>
              <a:t>. or </a:t>
            </a:r>
            <a:r>
              <a:rPr lang="en-US" sz="1200" u="sng" kern="1200" dirty="0" smtClean="0">
                <a:solidFill>
                  <a:schemeClr val="tx2"/>
                </a:solidFill>
                <a:effectLst/>
              </a:rPr>
              <a:t>StudentAid</a:t>
            </a:r>
            <a:r>
              <a:rPr lang="en-US" u="sng" dirty="0" smtClean="0">
                <a:solidFill>
                  <a:schemeClr val="tx2"/>
                </a:solidFill>
              </a:rPr>
              <a:t>.gov</a:t>
            </a:r>
            <a:r>
              <a:rPr lang="en-US" dirty="0" smtClean="0"/>
              <a:t> </a:t>
            </a:r>
            <a:r>
              <a:rPr lang="en-US" sz="1200" kern="1200" dirty="0" smtClean="0">
                <a:solidFill>
                  <a:schemeClr val="tx1"/>
                </a:solidFill>
                <a:effectLst/>
                <a:latin typeface="+mn-lt"/>
                <a:ea typeface="+mn-ea"/>
                <a:cs typeface="+mn-cs"/>
              </a:rPr>
              <a:t> There are other websites that can assist you in completing the FAFSA for a fee. You do not need to pay someone to assist you in this process.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Three ways to submit the FAFSA: </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On-line using your FSA ID to electronically</a:t>
            </a:r>
            <a:r>
              <a:rPr lang="en-US" sz="1200" kern="1200" baseline="0" dirty="0" smtClean="0">
                <a:solidFill>
                  <a:schemeClr val="tx1"/>
                </a:solidFill>
                <a:effectLst/>
                <a:latin typeface="+mn-lt"/>
                <a:ea typeface="+mn-ea"/>
                <a:cs typeface="+mn-cs"/>
              </a:rPr>
              <a:t> sign the application</a:t>
            </a:r>
            <a:r>
              <a:rPr lang="en-US" sz="1200" kern="1200" dirty="0" smtClean="0">
                <a:solidFill>
                  <a:schemeClr val="tx1"/>
                </a:solidFill>
                <a:effectLst/>
                <a:latin typeface="+mn-lt"/>
                <a:ea typeface="+mn-ea"/>
                <a:cs typeface="+mn-cs"/>
              </a:rPr>
              <a:t> –Highly Recommended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Submit information online and print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signature page  to be submitted by mail</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Print out the entire PDF application from website and submit with signatures by mail </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2021-22 application becomes available October 1. and not earlier!!</a:t>
            </a:r>
          </a:p>
          <a:p>
            <a:r>
              <a:rPr lang="en-US" sz="1200" kern="1200" dirty="0" smtClean="0">
                <a:solidFill>
                  <a:schemeClr val="tx1"/>
                </a:solidFill>
                <a:effectLst/>
                <a:latin typeface="+mn-lt"/>
                <a:ea typeface="+mn-ea"/>
                <a:cs typeface="+mn-cs"/>
              </a:rPr>
              <a:t>Applicants will use their 2019 tax information to complete the FAFSA. (Review your institution’s website to determine the priority deadline as deadlines vary from institution to institution. Also, please note that it is highly advisable to complete the application electronically and to utilize the IRS data retrieval tool.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is recommended to file a FAFSA each year a student attends a postsecondary institution.</a:t>
            </a:r>
          </a:p>
          <a:p>
            <a:pPr eaLnBrk="1" hangingPunct="1"/>
            <a:endParaRPr lang="en-US" altLang="en-US"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7</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This is a screenshot of www.fafsa.gov. The reason that we show</a:t>
            </a:r>
            <a:r>
              <a:rPr lang="en-US" altLang="en-US" baseline="0" dirty="0" smtClean="0"/>
              <a:t> this screen shot is to ensure you are accessing the FREE website. If you feel that you need assistance in completing this application, there are built-in help resources available online. You can also reach out to a member of OSFA’s Outreach Services  team, your high school counselor or a financial aid professional at your institution. We can all help you at no cost. </a:t>
            </a:r>
            <a:endParaRPr lang="en-US" altLang="en-US"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8</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completing the FAFSA, students will need to have their SSN, Alien Registration Numbers (if applicable), prior prior year tax returns or earning statements, untaxed income records, current bank statements, current business and investment records accessible.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Monitoring the various deadlines is an integral part of the financial aid process. For example, the state of Florida offers need-based programs that include a FAFSA priority deadline of May 15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Institutions also have their own FAFSA priority deadline and you can check their website for the specifics.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FAFSA may require parental information. Students will find out their dependency status by answering a few questions at the beginning of the application process.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there are extenuating circumstances and students cannot provide parental information, they need to speak to a financial aid administrator regarding a Dependency Override. Dependency Overrides are for extenuating circumstances only, and are not applicable to parents who are unwilling to assist or living on their own!!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Students can search for school codes directly within the FAFSA application and can request up to 10 institutions to receive their information.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Students and parents will need to apply for their own FSA ID username and password.  This FSA ID is used to sign the FASFA and utilize the IRS Data Retrieval Tool. Signing and submitting the FAFSA via this electronic format greatly expedites the process. Parents, if you have a FSA ID, either from your own FAFSA or in conjunction with another child, you will use that same FSA ID again. NOTE:  a SEPARATE e-mail address is connected with each FSA ID.  A parent’s e-mail address cannot be used with the student ID</a:t>
            </a:r>
            <a:r>
              <a:rPr lang="en-US" sz="1200" kern="1200" baseline="0" dirty="0" smtClean="0">
                <a:solidFill>
                  <a:schemeClr val="tx1"/>
                </a:solidFill>
                <a:effectLst/>
                <a:latin typeface="+mn-lt"/>
                <a:ea typeface="+mn-ea"/>
                <a:cs typeface="+mn-cs"/>
              </a:rPr>
              <a:t> and vice versa.</a:t>
            </a:r>
            <a:endParaRPr lang="en-US" sz="1200" kern="1200" dirty="0" smtClean="0">
              <a:solidFill>
                <a:schemeClr val="tx1"/>
              </a:solidFill>
              <a:effectLst/>
              <a:latin typeface="+mn-lt"/>
              <a:ea typeface="+mn-ea"/>
              <a:cs typeface="+mn-cs"/>
            </a:endParaRPr>
          </a:p>
          <a:p>
            <a:pPr eaLnBrk="1" hangingPunct="1"/>
            <a:endParaRPr lang="en-US" altLang="en-US" baseline="0"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9</a:t>
            </a:fld>
            <a:endParaRPr lang="en-US" dirty="0"/>
          </a:p>
        </p:txBody>
      </p:sp>
    </p:spTree>
    <p:extLst>
      <p:ext uri="{BB962C8B-B14F-4D97-AF65-F5344CB8AC3E}">
        <p14:creationId xmlns:p14="http://schemas.microsoft.com/office/powerpoint/2010/main" val="116274413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tags" Target="../tags/tag55.xml"/><Relationship Id="rId18" Type="http://schemas.openxmlformats.org/officeDocument/2006/relationships/tags" Target="../tags/tag60.xml"/><Relationship Id="rId26" Type="http://schemas.openxmlformats.org/officeDocument/2006/relationships/tags" Target="../tags/tag68.xml"/><Relationship Id="rId39" Type="http://schemas.openxmlformats.org/officeDocument/2006/relationships/tags" Target="../tags/tag81.xml"/><Relationship Id="rId3" Type="http://schemas.openxmlformats.org/officeDocument/2006/relationships/tags" Target="../tags/tag45.xml"/><Relationship Id="rId21" Type="http://schemas.openxmlformats.org/officeDocument/2006/relationships/tags" Target="../tags/tag63.xml"/><Relationship Id="rId34" Type="http://schemas.openxmlformats.org/officeDocument/2006/relationships/tags" Target="../tags/tag76.xml"/><Relationship Id="rId42" Type="http://schemas.openxmlformats.org/officeDocument/2006/relationships/tags" Target="../tags/tag84.xml"/><Relationship Id="rId7" Type="http://schemas.openxmlformats.org/officeDocument/2006/relationships/tags" Target="../tags/tag49.xml"/><Relationship Id="rId12" Type="http://schemas.openxmlformats.org/officeDocument/2006/relationships/tags" Target="../tags/tag54.xml"/><Relationship Id="rId17" Type="http://schemas.openxmlformats.org/officeDocument/2006/relationships/tags" Target="../tags/tag59.xml"/><Relationship Id="rId25" Type="http://schemas.openxmlformats.org/officeDocument/2006/relationships/tags" Target="../tags/tag67.xml"/><Relationship Id="rId33" Type="http://schemas.openxmlformats.org/officeDocument/2006/relationships/tags" Target="../tags/tag75.xml"/><Relationship Id="rId38" Type="http://schemas.openxmlformats.org/officeDocument/2006/relationships/tags" Target="../tags/tag80.xml"/><Relationship Id="rId2" Type="http://schemas.openxmlformats.org/officeDocument/2006/relationships/tags" Target="../tags/tag44.xml"/><Relationship Id="rId16" Type="http://schemas.openxmlformats.org/officeDocument/2006/relationships/tags" Target="../tags/tag58.xml"/><Relationship Id="rId20" Type="http://schemas.openxmlformats.org/officeDocument/2006/relationships/tags" Target="../tags/tag62.xml"/><Relationship Id="rId29" Type="http://schemas.openxmlformats.org/officeDocument/2006/relationships/tags" Target="../tags/tag71.xml"/><Relationship Id="rId41" Type="http://schemas.openxmlformats.org/officeDocument/2006/relationships/tags" Target="../tags/tag83.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24" Type="http://schemas.openxmlformats.org/officeDocument/2006/relationships/tags" Target="../tags/tag66.xml"/><Relationship Id="rId32" Type="http://schemas.openxmlformats.org/officeDocument/2006/relationships/tags" Target="../tags/tag74.xml"/><Relationship Id="rId37" Type="http://schemas.openxmlformats.org/officeDocument/2006/relationships/tags" Target="../tags/tag79.xml"/><Relationship Id="rId40" Type="http://schemas.openxmlformats.org/officeDocument/2006/relationships/tags" Target="../tags/tag82.xml"/><Relationship Id="rId5" Type="http://schemas.openxmlformats.org/officeDocument/2006/relationships/tags" Target="../tags/tag47.xml"/><Relationship Id="rId15" Type="http://schemas.openxmlformats.org/officeDocument/2006/relationships/tags" Target="../tags/tag57.xml"/><Relationship Id="rId23" Type="http://schemas.openxmlformats.org/officeDocument/2006/relationships/tags" Target="../tags/tag65.xml"/><Relationship Id="rId28" Type="http://schemas.openxmlformats.org/officeDocument/2006/relationships/tags" Target="../tags/tag70.xml"/><Relationship Id="rId36" Type="http://schemas.openxmlformats.org/officeDocument/2006/relationships/tags" Target="../tags/tag78.xml"/><Relationship Id="rId10" Type="http://schemas.openxmlformats.org/officeDocument/2006/relationships/tags" Target="../tags/tag52.xml"/><Relationship Id="rId19" Type="http://schemas.openxmlformats.org/officeDocument/2006/relationships/tags" Target="../tags/tag61.xml"/><Relationship Id="rId31" Type="http://schemas.openxmlformats.org/officeDocument/2006/relationships/tags" Target="../tags/tag73.xml"/><Relationship Id="rId44" Type="http://schemas.openxmlformats.org/officeDocument/2006/relationships/slideMaster" Target="../slideMasters/slideMaster1.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 Id="rId22" Type="http://schemas.openxmlformats.org/officeDocument/2006/relationships/tags" Target="../tags/tag64.xml"/><Relationship Id="rId27" Type="http://schemas.openxmlformats.org/officeDocument/2006/relationships/tags" Target="../tags/tag69.xml"/><Relationship Id="rId30" Type="http://schemas.openxmlformats.org/officeDocument/2006/relationships/tags" Target="../tags/tag72.xml"/><Relationship Id="rId35" Type="http://schemas.openxmlformats.org/officeDocument/2006/relationships/tags" Target="../tags/tag77.xml"/><Relationship Id="rId43" Type="http://schemas.openxmlformats.org/officeDocument/2006/relationships/tags" Target="../tags/tag85.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slideMaster" Target="../slideMasters/slideMaster1.xml"/><Relationship Id="rId5" Type="http://schemas.openxmlformats.org/officeDocument/2006/relationships/tags" Target="../tags/tag90.xml"/><Relationship Id="rId4" Type="http://schemas.openxmlformats.org/officeDocument/2006/relationships/tags" Target="../tags/tag8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slideMaster" Target="../slideMasters/slideMaster1.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custDataLst>
                    <p:tags r:id="rId41"/>
                  </p:custDataLst>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custDataLst>
                    <p:tags r:id="rId42"/>
                  </p:custDataLst>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custDataLst>
                    <p:tags r:id="rId43"/>
                  </p:custDataLst>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custDataLst>
                    <p:tags r:id="rId38"/>
                  </p:custDataLst>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custDataLst>
                    <p:tags r:id="rId39"/>
                  </p:custDataLst>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custDataLst>
                    <p:tags r:id="rId40"/>
                  </p:custDataLst>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custDataLst>
                    <p:tags r:id="rId35"/>
                  </p:custDataLst>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custDataLst>
                    <p:tags r:id="rId36"/>
                  </p:custDataLst>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custDataLst>
                    <p:tags r:id="rId37"/>
                  </p:custDataLst>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custDataLst>
                  <p:tags r:id="rId32"/>
                </p:custDataLst>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custDataLst>
                  <p:tags r:id="rId33"/>
                </p:custDataLst>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custDataLst>
                  <p:tags r:id="rId34"/>
                </p:custDataLst>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custDataLst>
                <p:tags r:id="rId10"/>
              </p:custDataLst>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custDataLst>
                <p:tags r:id="rId11"/>
              </p:custDataLst>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custDataLst>
                <p:tags r:id="rId12"/>
              </p:custDataLst>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custDataLst>
                <p:tags r:id="rId13"/>
              </p:custDataLst>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custDataLst>
                <p:tags r:id="rId14"/>
              </p:custDataLst>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custDataLst>
                <p:tags r:id="rId15"/>
              </p:custDataLst>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custDataLst>
                <p:tags r:id="rId16"/>
              </p:custDataLst>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custDataLst>
                <p:tags r:id="rId17"/>
              </p:custDataLst>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custDataLst>
                <p:tags r:id="rId18"/>
              </p:custDataLst>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custDataLst>
                <p:tags r:id="rId19"/>
              </p:custDataLst>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custDataLst>
                <p:tags r:id="rId20"/>
              </p:custDataLst>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custDataLst>
                <p:tags r:id="rId21"/>
              </p:custDataLst>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custDataLst>
                <p:tags r:id="rId22"/>
              </p:custDataLst>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custDataLst>
                <p:tags r:id="rId23"/>
              </p:custDataLst>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custDataLst>
                <p:tags r:id="rId24"/>
              </p:custDataLst>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custDataLst>
                <p:tags r:id="rId25"/>
              </p:custDataLst>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custDataLst>
                <p:tags r:id="rId26"/>
              </p:custDataLst>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custDataLst>
                <p:tags r:id="rId27"/>
              </p:custDataLst>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custDataLst>
                <p:tags r:id="rId28"/>
              </p:custDataLst>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custDataLst>
                <p:tags r:id="rId29"/>
              </p:custDataLst>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custDataLst>
                <p:tags r:id="rId30"/>
              </p:custDataLst>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custDataLst>
                <p:tags r:id="rId31"/>
              </p:custDataLst>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custDataLst>
              <p:tags r:id="rId1"/>
            </p:custDataLst>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custDataLst>
              <p:tags r:id="rId2"/>
            </p:custDataLst>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custDataLst>
              <p:tags r:id="rId3"/>
            </p:custDataLst>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custDataLst>
              <p:tags r:id="rId4"/>
            </p:custDataLst>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custDataLst>
              <p:tags r:id="rId5"/>
            </p:custDataLst>
          </p:nvPr>
        </p:nvSpPr>
        <p:spPr>
          <a:xfrm>
            <a:off x="4738744" y="1516828"/>
            <a:ext cx="2133600" cy="750981"/>
          </a:xfrm>
        </p:spPr>
        <p:txBody>
          <a:bodyPr anchor="b"/>
          <a:lstStyle>
            <a:lvl1pPr algn="l">
              <a:defRPr sz="2400"/>
            </a:lvl1pPr>
          </a:lstStyle>
          <a:p>
            <a:fld id="{0A98AF03-7270-45C2-A683-C5E353EF01A5}" type="datetime4">
              <a:rPr lang="en-US" smtClean="0"/>
              <a:pPr/>
              <a:t>September 11, 2020</a:t>
            </a:fld>
            <a:endParaRPr lang="en-US" dirty="0"/>
          </a:p>
        </p:txBody>
      </p:sp>
      <p:sp>
        <p:nvSpPr>
          <p:cNvPr id="50" name="Rectangle 49"/>
          <p:cNvSpPr/>
          <p:nvPr>
            <p:custDataLst>
              <p:tags r:id="rId6"/>
            </p:custDataLst>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custDataLst>
              <p:tags r:id="rId7"/>
            </p:custDataLst>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custDataLst>
              <p:tags r:id="rId8"/>
            </p:custDataLst>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custDataLst>
              <p:tags r:id="rId9"/>
            </p:custDataLst>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B5AFD-D735-4504-A039-ADEBB6448D55}" type="datetime4">
              <a:rPr lang="en-US" smtClean="0"/>
              <a:pPr/>
              <a:t>September 11,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5C8118-FB93-4E87-B380-0175F2FE2167}" type="datetime4">
              <a:rPr lang="en-US" smtClean="0"/>
              <a:pPr/>
              <a:t>September 11,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custDataLst>
              <p:tags r:id="rId3"/>
            </p:custDataLst>
          </p:nvPr>
        </p:nvSpPr>
        <p:spPr/>
        <p:txBody>
          <a:bodyPr/>
          <a:lstStyle/>
          <a:p>
            <a:r>
              <a:rPr lang="en-US" dirty="0" smtClean="0"/>
              <a:t>2017-18</a:t>
            </a:r>
            <a:endParaRPr lang="en-US" dirty="0"/>
          </a:p>
        </p:txBody>
      </p:sp>
      <p:sp>
        <p:nvSpPr>
          <p:cNvPr id="5" name="Footer Placeholder 4"/>
          <p:cNvSpPr>
            <a:spLocks noGrp="1"/>
          </p:cNvSpPr>
          <p:nvPr>
            <p:ph type="ftr" sz="quarter" idx="11"/>
            <p:custDataLst>
              <p:tags r:id="rId4"/>
            </p:custDataLst>
          </p:nvPr>
        </p:nvSpPr>
        <p:spPr/>
        <p:txBody>
          <a:bodyPr/>
          <a:lstStyle/>
          <a:p>
            <a:endParaRPr lang="en-US" dirty="0"/>
          </a:p>
        </p:txBody>
      </p:sp>
      <p:sp>
        <p:nvSpPr>
          <p:cNvPr id="6" name="Slide Number Placeholder 5"/>
          <p:cNvSpPr>
            <a:spLocks noGrp="1"/>
          </p:cNvSpPr>
          <p:nvPr>
            <p:ph type="sldNum" sz="quarter" idx="12"/>
            <p:custDataLst>
              <p:tags r:id="rId5"/>
            </p:custDataLst>
          </p:nvPr>
        </p:nvSpPr>
        <p:spPr/>
        <p:txBody>
          <a:bodyPr/>
          <a:lstStyle/>
          <a:p>
            <a:fld id="{8B37D5FE-740C-46F5-801A-FA5477D9711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B7EAE1-CAAC-4AEF-919E-158692B1E55E}" type="datetime4">
              <a:rPr lang="en-US" smtClean="0"/>
              <a:pPr/>
              <a:t>September 11,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5" name="Date Placeholder 4"/>
          <p:cNvSpPr>
            <a:spLocks noGrp="1"/>
          </p:cNvSpPr>
          <p:nvPr>
            <p:ph type="dt" sz="half" idx="10"/>
            <p:custDataLst>
              <p:tags r:id="rId2"/>
            </p:custDataLst>
          </p:nvPr>
        </p:nvSpPr>
        <p:spPr/>
        <p:txBody>
          <a:bodyPr/>
          <a:lstStyle/>
          <a:p>
            <a:fld id="{9525A706-D8F2-4D1A-855A-CADC92600C26}" type="datetime4">
              <a:rPr lang="en-US" smtClean="0"/>
              <a:pPr/>
              <a:t>September 11, 2020</a:t>
            </a:fld>
            <a:endParaRPr lang="en-US" dirty="0"/>
          </a:p>
        </p:txBody>
      </p:sp>
      <p:sp>
        <p:nvSpPr>
          <p:cNvPr id="6" name="Footer Placeholder 5"/>
          <p:cNvSpPr>
            <a:spLocks noGrp="1"/>
          </p:cNvSpPr>
          <p:nvPr>
            <p:ph type="ftr" sz="quarter" idx="11"/>
            <p:custDataLst>
              <p:tags r:id="rId3"/>
            </p:custDataLst>
          </p:nvPr>
        </p:nvSpPr>
        <p:spPr/>
        <p:txBody>
          <a:bodyPr/>
          <a:lstStyle/>
          <a:p>
            <a:endParaRPr lang="en-US" dirty="0"/>
          </a:p>
        </p:txBody>
      </p:sp>
      <p:sp>
        <p:nvSpPr>
          <p:cNvPr id="7" name="Slide Number Placeholder 6"/>
          <p:cNvSpPr>
            <a:spLocks noGrp="1"/>
          </p:cNvSpPr>
          <p:nvPr>
            <p:ph type="sldNum" sz="quarter" idx="12"/>
            <p:custDataLst>
              <p:tags r:id="rId4"/>
            </p:custDataLst>
          </p:nvPr>
        </p:nvSpPr>
        <p:spPr/>
        <p:txBody>
          <a:bodyPr/>
          <a:lstStyle/>
          <a:p>
            <a:fld id="{8B37D5FE-740C-46F5-801A-FA5477D9711F}" type="slidenum">
              <a:rPr lang="en-US" smtClean="0"/>
              <a:pPr/>
              <a:t>‹#›</a:t>
            </a:fld>
            <a:endParaRPr lang="en-US" dirty="0"/>
          </a:p>
        </p:txBody>
      </p:sp>
      <p:sp>
        <p:nvSpPr>
          <p:cNvPr id="9" name="Content Placeholder 8"/>
          <p:cNvSpPr>
            <a:spLocks noGrp="1"/>
          </p:cNvSpPr>
          <p:nvPr>
            <p:ph sz="quarter" idx="13"/>
            <p:custDataLst>
              <p:tags r:id="rId5"/>
            </p:custDataLst>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custDataLst>
              <p:tags r:id="rId6"/>
            </p:custDataLst>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B4F123-1704-49AC-9D15-C4B1462B8014}" type="datetime4">
              <a:rPr lang="en-US" smtClean="0"/>
              <a:pPr/>
              <a:t>September 11, 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27EC2-47FB-48A1-8644-C8A81DDAA119}" type="datetime4">
              <a:rPr lang="en-US" smtClean="0"/>
              <a:pPr/>
              <a:t>September 11, 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September 11, 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3FC49BF1-FCD3-4395-8FF6-0047AF66228E}" type="datetime4">
              <a:rPr lang="en-US" smtClean="0"/>
              <a:pPr/>
              <a:t>September 11, 2020</a:t>
            </a:fld>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61222-2C8B-4501-BE87-6797EC025925}" type="datetime4">
              <a:rPr lang="en-US" smtClean="0"/>
              <a:pPr/>
              <a:t>September 11, 2020</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tags" Target="../tags/tag1.xml"/><Relationship Id="rId18" Type="http://schemas.openxmlformats.org/officeDocument/2006/relationships/tags" Target="../tags/tag6.xml"/><Relationship Id="rId26" Type="http://schemas.openxmlformats.org/officeDocument/2006/relationships/tags" Target="../tags/tag14.xml"/><Relationship Id="rId39" Type="http://schemas.openxmlformats.org/officeDocument/2006/relationships/tags" Target="../tags/tag27.xml"/><Relationship Id="rId3" Type="http://schemas.openxmlformats.org/officeDocument/2006/relationships/slideLayout" Target="../slideLayouts/slideLayout3.xml"/><Relationship Id="rId21" Type="http://schemas.openxmlformats.org/officeDocument/2006/relationships/tags" Target="../tags/tag9.xml"/><Relationship Id="rId34" Type="http://schemas.openxmlformats.org/officeDocument/2006/relationships/tags" Target="../tags/tag22.xml"/><Relationship Id="rId42" Type="http://schemas.openxmlformats.org/officeDocument/2006/relationships/tags" Target="../tags/tag30.xml"/><Relationship Id="rId47" Type="http://schemas.openxmlformats.org/officeDocument/2006/relationships/tags" Target="../tags/tag35.xml"/><Relationship Id="rId50" Type="http://schemas.openxmlformats.org/officeDocument/2006/relationships/tags" Target="../tags/tag38.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5" Type="http://schemas.openxmlformats.org/officeDocument/2006/relationships/tags" Target="../tags/tag13.xml"/><Relationship Id="rId33" Type="http://schemas.openxmlformats.org/officeDocument/2006/relationships/tags" Target="../tags/tag21.xml"/><Relationship Id="rId38" Type="http://schemas.openxmlformats.org/officeDocument/2006/relationships/tags" Target="../tags/tag26.xml"/><Relationship Id="rId46" Type="http://schemas.openxmlformats.org/officeDocument/2006/relationships/tags" Target="../tags/tag34.xml"/><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tags" Target="../tags/tag8.xml"/><Relationship Id="rId29" Type="http://schemas.openxmlformats.org/officeDocument/2006/relationships/tags" Target="../tags/tag17.xml"/><Relationship Id="rId41" Type="http://schemas.openxmlformats.org/officeDocument/2006/relationships/tags" Target="../tags/tag29.xml"/><Relationship Id="rId54" Type="http://schemas.openxmlformats.org/officeDocument/2006/relationships/tags" Target="../tags/tag4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2.xml"/><Relationship Id="rId32" Type="http://schemas.openxmlformats.org/officeDocument/2006/relationships/tags" Target="../tags/tag20.xml"/><Relationship Id="rId37" Type="http://schemas.openxmlformats.org/officeDocument/2006/relationships/tags" Target="../tags/tag25.xml"/><Relationship Id="rId40" Type="http://schemas.openxmlformats.org/officeDocument/2006/relationships/tags" Target="../tags/tag28.xml"/><Relationship Id="rId45" Type="http://schemas.openxmlformats.org/officeDocument/2006/relationships/tags" Target="../tags/tag33.xml"/><Relationship Id="rId53" Type="http://schemas.openxmlformats.org/officeDocument/2006/relationships/tags" Target="../tags/tag41.xml"/><Relationship Id="rId5" Type="http://schemas.openxmlformats.org/officeDocument/2006/relationships/slideLayout" Target="../slideLayouts/slideLayout5.xml"/><Relationship Id="rId15" Type="http://schemas.openxmlformats.org/officeDocument/2006/relationships/tags" Target="../tags/tag3.xml"/><Relationship Id="rId23" Type="http://schemas.openxmlformats.org/officeDocument/2006/relationships/tags" Target="../tags/tag11.xml"/><Relationship Id="rId28" Type="http://schemas.openxmlformats.org/officeDocument/2006/relationships/tags" Target="../tags/tag16.xml"/><Relationship Id="rId36" Type="http://schemas.openxmlformats.org/officeDocument/2006/relationships/tags" Target="../tags/tag24.xml"/><Relationship Id="rId49" Type="http://schemas.openxmlformats.org/officeDocument/2006/relationships/tags" Target="../tags/tag37.xml"/><Relationship Id="rId10" Type="http://schemas.openxmlformats.org/officeDocument/2006/relationships/slideLayout" Target="../slideLayouts/slideLayout10.xml"/><Relationship Id="rId19" Type="http://schemas.openxmlformats.org/officeDocument/2006/relationships/tags" Target="../tags/tag7.xml"/><Relationship Id="rId31" Type="http://schemas.openxmlformats.org/officeDocument/2006/relationships/tags" Target="../tags/tag19.xml"/><Relationship Id="rId44" Type="http://schemas.openxmlformats.org/officeDocument/2006/relationships/tags" Target="../tags/tag32.xml"/><Relationship Id="rId52" Type="http://schemas.openxmlformats.org/officeDocument/2006/relationships/tags" Target="../tags/tag4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 Id="rId22" Type="http://schemas.openxmlformats.org/officeDocument/2006/relationships/tags" Target="../tags/tag10.xml"/><Relationship Id="rId27" Type="http://schemas.openxmlformats.org/officeDocument/2006/relationships/tags" Target="../tags/tag15.xml"/><Relationship Id="rId30" Type="http://schemas.openxmlformats.org/officeDocument/2006/relationships/tags" Target="../tags/tag18.xml"/><Relationship Id="rId35" Type="http://schemas.openxmlformats.org/officeDocument/2006/relationships/tags" Target="../tags/tag23.xml"/><Relationship Id="rId43" Type="http://schemas.openxmlformats.org/officeDocument/2006/relationships/tags" Target="../tags/tag31.xml"/><Relationship Id="rId48" Type="http://schemas.openxmlformats.org/officeDocument/2006/relationships/tags" Target="../tags/tag36.xml"/><Relationship Id="rId8" Type="http://schemas.openxmlformats.org/officeDocument/2006/relationships/slideLayout" Target="../slideLayouts/slideLayout8.xml"/><Relationship Id="rId51" Type="http://schemas.openxmlformats.org/officeDocument/2006/relationships/tags" Target="../tags/tag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custDataLst>
                    <p:tags r:id="rId52"/>
                  </p:custDataLst>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custDataLst>
                    <p:tags r:id="rId53"/>
                  </p:custDataLst>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custDataLst>
                    <p:tags r:id="rId54"/>
                  </p:custDataLst>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custDataLst>
                    <p:tags r:id="rId49"/>
                  </p:custDataLst>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custDataLst>
                    <p:tags r:id="rId50"/>
                  </p:custDataLst>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custDataLst>
                    <p:tags r:id="rId51"/>
                  </p:custDataLst>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custDataLst>
                    <p:tags r:id="rId46"/>
                  </p:custDataLst>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custDataLst>
                    <p:tags r:id="rId47"/>
                  </p:custDataLst>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custDataLst>
                    <p:tags r:id="rId48"/>
                  </p:custDataLst>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custDataLst>
                  <p:tags r:id="rId43"/>
                </p:custDataLst>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custDataLst>
                  <p:tags r:id="rId44"/>
                </p:custDataLst>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custDataLst>
                  <p:tags r:id="rId45"/>
                </p:custDataLst>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custDataLst>
                <p:tags r:id="rId21"/>
              </p:custDataLst>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custDataLst>
                <p:tags r:id="rId22"/>
              </p:custDataLst>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custDataLst>
                <p:tags r:id="rId23"/>
              </p:custDataLst>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custDataLst>
                <p:tags r:id="rId24"/>
              </p:custDataLst>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custDataLst>
                <p:tags r:id="rId25"/>
              </p:custDataLst>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custDataLst>
                <p:tags r:id="rId26"/>
              </p:custDataLst>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custDataLst>
                <p:tags r:id="rId27"/>
              </p:custDataLst>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custDataLst>
                <p:tags r:id="rId28"/>
              </p:custDataLst>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custDataLst>
                <p:tags r:id="rId29"/>
              </p:custDataLst>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custDataLst>
                <p:tags r:id="rId30"/>
              </p:custDataLst>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custDataLst>
                <p:tags r:id="rId31"/>
              </p:custDataLst>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custDataLst>
                <p:tags r:id="rId32"/>
              </p:custDataLst>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custDataLst>
                <p:tags r:id="rId33"/>
              </p:custDataLst>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custDataLst>
                <p:tags r:id="rId34"/>
              </p:custDataLst>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custDataLst>
                <p:tags r:id="rId35"/>
              </p:custDataLst>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custDataLst>
                <p:tags r:id="rId36"/>
              </p:custDataLst>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custDataLst>
                <p:tags r:id="rId37"/>
              </p:custDataLst>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custDataLst>
                <p:tags r:id="rId38"/>
              </p:custDataLst>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custDataLst>
                <p:tags r:id="rId39"/>
              </p:custDataLst>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custDataLst>
                <p:tags r:id="rId40"/>
              </p:custDataLst>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custDataLst>
                <p:tags r:id="rId41"/>
              </p:custDataLst>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custDataLst>
                <p:tags r:id="rId42"/>
              </p:custDataLst>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custDataLst>
              <p:tags r:id="rId13"/>
            </p:custDataLst>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custDataLst>
              <p:tags r:id="rId14"/>
            </p:custDataLst>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custDataLst>
              <p:tags r:id="rId15"/>
            </p:custDataLst>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custDataLst>
              <p:tags r:id="rId16"/>
            </p:custDataLst>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custDataLst>
              <p:tags r:id="rId17"/>
            </p:custDataLst>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custDataLst>
              <p:tags r:id="rId18"/>
            </p:custDataLst>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6C01193-8287-4834-A286-6B880643E934}" type="datetime4">
              <a:rPr lang="en-US" smtClean="0"/>
              <a:pPr/>
              <a:t>September 11, 2020</a:t>
            </a:fld>
            <a:endParaRPr lang="en-US" dirty="0"/>
          </a:p>
        </p:txBody>
      </p:sp>
      <p:sp>
        <p:nvSpPr>
          <p:cNvPr id="5" name="Footer Placeholder 4"/>
          <p:cNvSpPr>
            <a:spLocks noGrp="1"/>
          </p:cNvSpPr>
          <p:nvPr>
            <p:ph type="ftr" sz="quarter" idx="3"/>
            <p:custDataLst>
              <p:tags r:id="rId19"/>
            </p:custDataLst>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custDataLst>
              <p:tags r:id="rId20"/>
            </p:custDataLst>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par>
    </p:tnLst>
  </p:timing>
  <p:hf hdr="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99.xml"/><Relationship Id="rId7" Type="http://schemas.openxmlformats.org/officeDocument/2006/relationships/image" Target="../media/image3.jpeg"/><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2.jpeg"/><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jpg"/><Relationship Id="rId3" Type="http://schemas.openxmlformats.org/officeDocument/2006/relationships/tags" Target="../tags/tag132.xml"/><Relationship Id="rId7" Type="http://schemas.openxmlformats.org/officeDocument/2006/relationships/notesSlide" Target="../notesSlides/notesSlide16.xml"/><Relationship Id="rId12" Type="http://schemas.openxmlformats.org/officeDocument/2006/relationships/image" Target="../media/image6.jpeg"/><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slideLayout" Target="../slideLayouts/slideLayout2.xml"/><Relationship Id="rId11" Type="http://schemas.openxmlformats.org/officeDocument/2006/relationships/image" Target="../media/image5.jpeg"/><Relationship Id="rId5" Type="http://schemas.openxmlformats.org/officeDocument/2006/relationships/tags" Target="../tags/tag134.xml"/><Relationship Id="rId10" Type="http://schemas.openxmlformats.org/officeDocument/2006/relationships/image" Target="../media/image4.jpeg"/><Relationship Id="rId4" Type="http://schemas.openxmlformats.org/officeDocument/2006/relationships/tags" Target="../tags/tag133.xml"/><Relationship Id="rId9" Type="http://schemas.openxmlformats.org/officeDocument/2006/relationships/image" Target="../media/image3.jpeg"/></Relationships>
</file>

<file path=ppt/slides/_rels/slide1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37.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notesSlide" Target="../notesSlides/notesSlide17.xml"/><Relationship Id="rId11" Type="http://schemas.openxmlformats.org/officeDocument/2006/relationships/image" Target="../media/image6.jpe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38.xml"/><Relationship Id="rId9" Type="http://schemas.openxmlformats.org/officeDocument/2006/relationships/image" Target="../media/image4.jpeg"/></Relationships>
</file>

<file path=ppt/slides/_rels/slide18.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jpg"/><Relationship Id="rId3" Type="http://schemas.openxmlformats.org/officeDocument/2006/relationships/tags" Target="../tags/tag141.xml"/><Relationship Id="rId7" Type="http://schemas.openxmlformats.org/officeDocument/2006/relationships/notesSlide" Target="../notesSlides/notesSlide18.xml"/><Relationship Id="rId12" Type="http://schemas.openxmlformats.org/officeDocument/2006/relationships/image" Target="../media/image6.jpeg"/><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slideLayout" Target="../slideLayouts/slideLayout2.xml"/><Relationship Id="rId11" Type="http://schemas.openxmlformats.org/officeDocument/2006/relationships/image" Target="../media/image5.jpeg"/><Relationship Id="rId5" Type="http://schemas.openxmlformats.org/officeDocument/2006/relationships/tags" Target="../tags/tag143.xml"/><Relationship Id="rId10" Type="http://schemas.openxmlformats.org/officeDocument/2006/relationships/image" Target="../media/image4.jpeg"/><Relationship Id="rId4" Type="http://schemas.openxmlformats.org/officeDocument/2006/relationships/tags" Target="../tags/tag142.xml"/><Relationship Id="rId9" Type="http://schemas.openxmlformats.org/officeDocument/2006/relationships/image" Target="../media/image3.jpeg"/><Relationship Id="rId14" Type="http://schemas.openxmlformats.org/officeDocument/2006/relationships/hyperlink" Target="http://www.floridastudentfinancialaid.org/"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11.png"/><Relationship Id="rId3" Type="http://schemas.openxmlformats.org/officeDocument/2006/relationships/tags" Target="../tags/tag146.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notesSlide" Target="../notesSlides/notesSlide19.xml"/><Relationship Id="rId11" Type="http://schemas.openxmlformats.org/officeDocument/2006/relationships/image" Target="../media/image6.jpe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47.xml"/><Relationship Id="rId9"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50.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notesSlide" Target="../notesSlides/notesSlide20.xml"/><Relationship Id="rId11" Type="http://schemas.openxmlformats.org/officeDocument/2006/relationships/image" Target="../media/image6.jpe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51.xml"/><Relationship Id="rId9" Type="http://schemas.openxmlformats.org/officeDocument/2006/relationships/image" Target="../media/image4.jpeg"/></Relationships>
</file>

<file path=ppt/slides/_rels/slide21.xml.rels><?xml version="1.0" encoding="UTF-8" standalone="yes"?>
<Relationships xmlns="http://schemas.openxmlformats.org/package/2006/relationships"><Relationship Id="rId8" Type="http://schemas.openxmlformats.org/officeDocument/2006/relationships/hyperlink" Target="http://www.floridastudentfinancialaid.org/SSFAD/PDF/BFEligibilityAwardChart.pdf" TargetMode="External"/><Relationship Id="rId13" Type="http://schemas.openxmlformats.org/officeDocument/2006/relationships/image" Target="../media/image6.jpeg"/><Relationship Id="rId3" Type="http://schemas.openxmlformats.org/officeDocument/2006/relationships/tags" Target="../tags/tag154.xml"/><Relationship Id="rId7" Type="http://schemas.openxmlformats.org/officeDocument/2006/relationships/hyperlink" Target="http://www.floridastudentfinancialaid.org/SSFAD/PDF/BFHandbookChapter1.pdf" TargetMode="External"/><Relationship Id="rId12" Type="http://schemas.openxmlformats.org/officeDocument/2006/relationships/image" Target="../media/image5.jpeg"/><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notesSlide" Target="../notesSlides/notesSlide21.xml"/><Relationship Id="rId11" Type="http://schemas.openxmlformats.org/officeDocument/2006/relationships/image" Target="../media/image4.jpeg"/><Relationship Id="rId5" Type="http://schemas.openxmlformats.org/officeDocument/2006/relationships/slideLayout" Target="../slideLayouts/slideLayout2.xml"/><Relationship Id="rId10" Type="http://schemas.openxmlformats.org/officeDocument/2006/relationships/image" Target="../media/image3.jpeg"/><Relationship Id="rId4" Type="http://schemas.openxmlformats.org/officeDocument/2006/relationships/tags" Target="../tags/tag155.xml"/><Relationship Id="rId9" Type="http://schemas.openxmlformats.org/officeDocument/2006/relationships/image" Target="../media/image2.jpeg"/><Relationship Id="rId14" Type="http://schemas.openxmlformats.org/officeDocument/2006/relationships/image" Target="../media/image7.jpg"/></Relationships>
</file>

<file path=ppt/slides/_rels/slide22.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jpg"/><Relationship Id="rId3" Type="http://schemas.openxmlformats.org/officeDocument/2006/relationships/tags" Target="../tags/tag158.xml"/><Relationship Id="rId7" Type="http://schemas.openxmlformats.org/officeDocument/2006/relationships/notesSlide" Target="../notesSlides/notesSlide22.xml"/><Relationship Id="rId12" Type="http://schemas.openxmlformats.org/officeDocument/2006/relationships/image" Target="../media/image6.jpeg"/><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slideLayout" Target="../slideLayouts/slideLayout2.xml"/><Relationship Id="rId11" Type="http://schemas.openxmlformats.org/officeDocument/2006/relationships/image" Target="../media/image5.jpeg"/><Relationship Id="rId5" Type="http://schemas.openxmlformats.org/officeDocument/2006/relationships/tags" Target="../tags/tag160.xml"/><Relationship Id="rId10" Type="http://schemas.openxmlformats.org/officeDocument/2006/relationships/image" Target="../media/image4.jpeg"/><Relationship Id="rId4" Type="http://schemas.openxmlformats.org/officeDocument/2006/relationships/tags" Target="../tags/tag159.xml"/><Relationship Id="rId9" Type="http://schemas.openxmlformats.org/officeDocument/2006/relationships/image" Target="../media/image3.jpeg"/><Relationship Id="rId14" Type="http://schemas.openxmlformats.org/officeDocument/2006/relationships/hyperlink" Target="https://www.floridastudentfinancialaidsg.org/pdf/nm4c_brochure.pdf"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jpg"/><Relationship Id="rId3" Type="http://schemas.openxmlformats.org/officeDocument/2006/relationships/tags" Target="../tags/tag163.xml"/><Relationship Id="rId7" Type="http://schemas.openxmlformats.org/officeDocument/2006/relationships/notesSlide" Target="../notesSlides/notesSlide23.xml"/><Relationship Id="rId12" Type="http://schemas.openxmlformats.org/officeDocument/2006/relationships/image" Target="../media/image6.jpeg"/><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slideLayout" Target="../slideLayouts/slideLayout2.xml"/><Relationship Id="rId11" Type="http://schemas.openxmlformats.org/officeDocument/2006/relationships/image" Target="../media/image5.jpeg"/><Relationship Id="rId5" Type="http://schemas.openxmlformats.org/officeDocument/2006/relationships/tags" Target="../tags/tag165.xml"/><Relationship Id="rId10" Type="http://schemas.openxmlformats.org/officeDocument/2006/relationships/image" Target="../media/image4.jpeg"/><Relationship Id="rId4" Type="http://schemas.openxmlformats.org/officeDocument/2006/relationships/tags" Target="../tags/tag164.xml"/><Relationship Id="rId9" Type="http://schemas.openxmlformats.org/officeDocument/2006/relationships/image" Target="../media/image3.jpeg"/><Relationship Id="rId14" Type="http://schemas.openxmlformats.org/officeDocument/2006/relationships/hyperlink" Target="http://www.fastweb.com/"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www.ftc.gov/" TargetMode="External"/><Relationship Id="rId13" Type="http://schemas.openxmlformats.org/officeDocument/2006/relationships/image" Target="../media/image6.jpeg"/><Relationship Id="rId3" Type="http://schemas.openxmlformats.org/officeDocument/2006/relationships/tags" Target="../tags/tag168.xml"/><Relationship Id="rId7" Type="http://schemas.openxmlformats.org/officeDocument/2006/relationships/hyperlink" Target="http://www.finaid.org/" TargetMode="External"/><Relationship Id="rId12" Type="http://schemas.openxmlformats.org/officeDocument/2006/relationships/image" Target="../media/image5.jpeg"/><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notesSlide" Target="../notesSlides/notesSlide24.xml"/><Relationship Id="rId11" Type="http://schemas.openxmlformats.org/officeDocument/2006/relationships/image" Target="../media/image4.jpeg"/><Relationship Id="rId5" Type="http://schemas.openxmlformats.org/officeDocument/2006/relationships/slideLayout" Target="../slideLayouts/slideLayout2.xml"/><Relationship Id="rId10" Type="http://schemas.openxmlformats.org/officeDocument/2006/relationships/image" Target="../media/image3.jpeg"/><Relationship Id="rId4" Type="http://schemas.openxmlformats.org/officeDocument/2006/relationships/tags" Target="../tags/tag169.xml"/><Relationship Id="rId9" Type="http://schemas.openxmlformats.org/officeDocument/2006/relationships/image" Target="../media/image2.jpeg"/><Relationship Id="rId14" Type="http://schemas.openxmlformats.org/officeDocument/2006/relationships/image" Target="../media/image7.jpg"/></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4.jpeg"/><Relationship Id="rId3" Type="http://schemas.openxmlformats.org/officeDocument/2006/relationships/tags" Target="../tags/tag172.xml"/><Relationship Id="rId7" Type="http://schemas.openxmlformats.org/officeDocument/2006/relationships/tags" Target="../tags/tag176.xml"/><Relationship Id="rId12" Type="http://schemas.openxmlformats.org/officeDocument/2006/relationships/image" Target="../media/image3.jpeg"/><Relationship Id="rId2" Type="http://schemas.openxmlformats.org/officeDocument/2006/relationships/tags" Target="../tags/tag171.xml"/><Relationship Id="rId16" Type="http://schemas.openxmlformats.org/officeDocument/2006/relationships/image" Target="../media/image7.jpg"/><Relationship Id="rId1" Type="http://schemas.openxmlformats.org/officeDocument/2006/relationships/tags" Target="../tags/tag170.xml"/><Relationship Id="rId6" Type="http://schemas.openxmlformats.org/officeDocument/2006/relationships/tags" Target="../tags/tag175.xml"/><Relationship Id="rId11" Type="http://schemas.openxmlformats.org/officeDocument/2006/relationships/image" Target="../media/image2.jpeg"/><Relationship Id="rId5" Type="http://schemas.openxmlformats.org/officeDocument/2006/relationships/tags" Target="../tags/tag174.xml"/><Relationship Id="rId15" Type="http://schemas.openxmlformats.org/officeDocument/2006/relationships/image" Target="../media/image6.jpeg"/><Relationship Id="rId10" Type="http://schemas.openxmlformats.org/officeDocument/2006/relationships/hyperlink" Target="http://www.mappingyourfuture.org/" TargetMode="External"/><Relationship Id="rId4" Type="http://schemas.openxmlformats.org/officeDocument/2006/relationships/tags" Target="../tags/tag173.xml"/><Relationship Id="rId9" Type="http://schemas.openxmlformats.org/officeDocument/2006/relationships/notesSlide" Target="../notesSlides/notesSlide25.xml"/><Relationship Id="rId14" Type="http://schemas.openxmlformats.org/officeDocument/2006/relationships/image" Target="../media/image5.jpeg"/></Relationships>
</file>

<file path=ppt/slides/_rels/slide26.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jpg"/><Relationship Id="rId3" Type="http://schemas.openxmlformats.org/officeDocument/2006/relationships/tags" Target="../tags/tag179.xml"/><Relationship Id="rId7" Type="http://schemas.openxmlformats.org/officeDocument/2006/relationships/notesSlide" Target="../notesSlides/notesSlide26.xml"/><Relationship Id="rId12" Type="http://schemas.openxmlformats.org/officeDocument/2006/relationships/image" Target="../media/image6.jpeg"/><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slideLayout" Target="../slideLayouts/slideLayout2.xml"/><Relationship Id="rId11" Type="http://schemas.openxmlformats.org/officeDocument/2006/relationships/image" Target="../media/image5.jpeg"/><Relationship Id="rId5" Type="http://schemas.openxmlformats.org/officeDocument/2006/relationships/tags" Target="../tags/tag181.xml"/><Relationship Id="rId10" Type="http://schemas.openxmlformats.org/officeDocument/2006/relationships/image" Target="../media/image4.jpeg"/><Relationship Id="rId4" Type="http://schemas.openxmlformats.org/officeDocument/2006/relationships/tags" Target="../tags/tag180.xml"/><Relationship Id="rId9" Type="http://schemas.openxmlformats.org/officeDocument/2006/relationships/image" Target="../media/image3.jpeg"/><Relationship Id="rId14" Type="http://schemas.openxmlformats.org/officeDocument/2006/relationships/hyperlink" Target="http://www.navigatingyourfuture.or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jpg"/><Relationship Id="rId3" Type="http://schemas.openxmlformats.org/officeDocument/2006/relationships/tags" Target="../tags/tag184.xml"/><Relationship Id="rId7" Type="http://schemas.openxmlformats.org/officeDocument/2006/relationships/hyperlink" Target="mailto:osfa@fldoe.org" TargetMode="External"/><Relationship Id="rId12" Type="http://schemas.openxmlformats.org/officeDocument/2006/relationships/image" Target="../media/image6.jpeg"/><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notesSlide" Target="../notesSlides/notesSlide28.xml"/><Relationship Id="rId11" Type="http://schemas.openxmlformats.org/officeDocument/2006/relationships/image" Target="../media/image5.jpeg"/><Relationship Id="rId5" Type="http://schemas.openxmlformats.org/officeDocument/2006/relationships/slideLayout" Target="../slideLayouts/slideLayout2.xml"/><Relationship Id="rId10" Type="http://schemas.openxmlformats.org/officeDocument/2006/relationships/image" Target="../media/image4.jpeg"/><Relationship Id="rId4" Type="http://schemas.openxmlformats.org/officeDocument/2006/relationships/tags" Target="../tags/tag185.xml"/><Relationship Id="rId9"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02.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notesSlide" Target="../notesSlides/notesSlide3.xml"/><Relationship Id="rId11" Type="http://schemas.openxmlformats.org/officeDocument/2006/relationships/image" Target="../media/image6.jpe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03.xm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06.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notesSlide" Target="../notesSlides/notesSlide4.xml"/><Relationship Id="rId11" Type="http://schemas.openxmlformats.org/officeDocument/2006/relationships/image" Target="../media/image6.jpe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07.xml"/><Relationship Id="rId9"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10.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notesSlide" Target="../notesSlides/notesSlide5.xml"/><Relationship Id="rId11" Type="http://schemas.openxmlformats.org/officeDocument/2006/relationships/image" Target="../media/image6.jpe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11.xml"/><Relationship Id="rId9"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jpg"/><Relationship Id="rId3" Type="http://schemas.openxmlformats.org/officeDocument/2006/relationships/tags" Target="../tags/tag114.xml"/><Relationship Id="rId7" Type="http://schemas.openxmlformats.org/officeDocument/2006/relationships/notesSlide" Target="../notesSlides/notesSlide6.xml"/><Relationship Id="rId12" Type="http://schemas.openxmlformats.org/officeDocument/2006/relationships/image" Target="../media/image6.jpe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Layout" Target="../slideLayouts/slideLayout2.xml"/><Relationship Id="rId11" Type="http://schemas.openxmlformats.org/officeDocument/2006/relationships/image" Target="../media/image5.jpeg"/><Relationship Id="rId5" Type="http://schemas.openxmlformats.org/officeDocument/2006/relationships/tags" Target="../tags/tag116.xml"/><Relationship Id="rId10" Type="http://schemas.openxmlformats.org/officeDocument/2006/relationships/image" Target="../media/image4.jpeg"/><Relationship Id="rId4" Type="http://schemas.openxmlformats.org/officeDocument/2006/relationships/tags" Target="../tags/tag115.xml"/><Relationship Id="rId9"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jpg"/><Relationship Id="rId3" Type="http://schemas.openxmlformats.org/officeDocument/2006/relationships/tags" Target="../tags/tag119.xml"/><Relationship Id="rId7" Type="http://schemas.openxmlformats.org/officeDocument/2006/relationships/notesSlide" Target="../notesSlides/notesSlide7.xml"/><Relationship Id="rId12" Type="http://schemas.openxmlformats.org/officeDocument/2006/relationships/image" Target="../media/image6.jpeg"/><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slideLayout" Target="../slideLayouts/slideLayout2.xml"/><Relationship Id="rId11" Type="http://schemas.openxmlformats.org/officeDocument/2006/relationships/image" Target="../media/image5.jpeg"/><Relationship Id="rId5" Type="http://schemas.openxmlformats.org/officeDocument/2006/relationships/tags" Target="../tags/tag121.xml"/><Relationship Id="rId10" Type="http://schemas.openxmlformats.org/officeDocument/2006/relationships/image" Target="../media/image4.jpeg"/><Relationship Id="rId4" Type="http://schemas.openxmlformats.org/officeDocument/2006/relationships/tags" Target="../tags/tag120.xml"/><Relationship Id="rId9" Type="http://schemas.openxmlformats.org/officeDocument/2006/relationships/image" Target="../media/image3.jpeg"/><Relationship Id="rId14" Type="http://schemas.openxmlformats.org/officeDocument/2006/relationships/hyperlink" Target="http://www.fafsa.gov/"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24.xml"/><Relationship Id="rId7" Type="http://schemas.openxmlformats.org/officeDocument/2006/relationships/image" Target="../media/image2.jpeg"/><Relationship Id="rId12" Type="http://schemas.openxmlformats.org/officeDocument/2006/relationships/image" Target="../media/image8.pn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notesSlide" Target="../notesSlides/notesSlide8.xml"/><Relationship Id="rId11" Type="http://schemas.openxmlformats.org/officeDocument/2006/relationships/image" Target="../media/image7.jp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25.xml"/><Relationship Id="rId9" Type="http://schemas.openxmlformats.org/officeDocument/2006/relationships/image" Target="../media/image4.jpeg"/></Relationships>
</file>

<file path=ppt/slides/_rels/slide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28.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notesSlide" Target="../notesSlides/notesSlide9.xml"/><Relationship Id="rId11" Type="http://schemas.openxmlformats.org/officeDocument/2006/relationships/image" Target="../media/image6.jpe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29.xml"/><Relationship Id="rId9"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4733365" y="3276600"/>
            <a:ext cx="3313355" cy="2362200"/>
          </a:xfrm>
        </p:spPr>
        <p:txBody>
          <a:bodyPr>
            <a:normAutofit fontScale="90000"/>
          </a:bodyPr>
          <a:lstStyle/>
          <a:p>
            <a:r>
              <a:rPr lang="en-US" dirty="0" smtClean="0"/>
              <a:t>Financial Aid Overview</a:t>
            </a:r>
            <a:br>
              <a:rPr lang="en-US" dirty="0" smtClean="0"/>
            </a:br>
            <a:r>
              <a:rPr lang="en-US" dirty="0"/>
              <a:t/>
            </a:r>
            <a:br>
              <a:rPr lang="en-US" dirty="0"/>
            </a:br>
            <a:r>
              <a:rPr lang="en-US" dirty="0"/>
              <a:t/>
            </a:r>
            <a:br>
              <a:rPr lang="en-US" dirty="0"/>
            </a:br>
            <a:r>
              <a:rPr lang="en-US" sz="2000" dirty="0" smtClean="0"/>
              <a:t>2020-2021 High School Students </a:t>
            </a:r>
            <a:br>
              <a:rPr lang="en-US" sz="2000" dirty="0" smtClean="0"/>
            </a:br>
            <a:r>
              <a:rPr lang="en-US" sz="2000" dirty="0" smtClean="0"/>
              <a:t>2021-2022</a:t>
            </a:r>
            <a:r>
              <a:rPr lang="en-US" sz="2000" dirty="0"/>
              <a:t/>
            </a:r>
            <a:br>
              <a:rPr lang="en-US" sz="2000" dirty="0"/>
            </a:br>
            <a:r>
              <a:rPr lang="en-US" sz="2000" dirty="0" smtClean="0"/>
              <a:t>Postsecondary Year  </a:t>
            </a:r>
            <a:endParaRPr lang="en-US" sz="2000" dirty="0"/>
          </a:p>
        </p:txBody>
      </p:sp>
      <p:sp>
        <p:nvSpPr>
          <p:cNvPr id="5" name="Footer Placeholder 4"/>
          <p:cNvSpPr>
            <a:spLocks noGrp="1"/>
          </p:cNvSpPr>
          <p:nvPr>
            <p:ph type="ftr" sz="quarter" idx="11"/>
            <p:custDataLst>
              <p:tags r:id="rId2"/>
            </p:custDataLst>
          </p:nvPr>
        </p:nvSpPr>
        <p:spPr/>
        <p:txBody>
          <a:bodyPr>
            <a:normAutofit fontScale="92500"/>
          </a:bodyPr>
          <a:lstStyle/>
          <a:p>
            <a:r>
              <a:rPr lang="en-US" dirty="0" smtClean="0"/>
              <a:t>Office of Student Financial Assistance</a:t>
            </a:r>
            <a:endParaRPr lang="en-US" dirty="0"/>
          </a:p>
        </p:txBody>
      </p:sp>
      <p:sp>
        <p:nvSpPr>
          <p:cNvPr id="6" name="Slide Number Placeholder 5"/>
          <p:cNvSpPr>
            <a:spLocks noGrp="1"/>
          </p:cNvSpPr>
          <p:nvPr>
            <p:ph type="sldNum" sz="quarter" idx="12"/>
            <p:custDataLst>
              <p:tags r:id="rId3"/>
            </p:custDataLst>
          </p:nvPr>
        </p:nvSpPr>
        <p:spPr/>
        <p:txBody>
          <a:bodyPr/>
          <a:lstStyle/>
          <a:p>
            <a:fld id="{8B37D5FE-740C-46F5-801A-FA5477D9711F}" type="slidenum">
              <a:rPr lang="en-US" smtClean="0"/>
              <a:pPr/>
              <a:t>1</a:t>
            </a:fld>
            <a:endParaRPr lang="en-US" dirty="0"/>
          </a:p>
        </p:txBody>
      </p:sp>
      <p:grpSp>
        <p:nvGrpSpPr>
          <p:cNvPr id="10" name="Group 10"/>
          <p:cNvGrpSpPr>
            <a:grpSpLocks/>
          </p:cNvGrpSpPr>
          <p:nvPr/>
        </p:nvGrpSpPr>
        <p:grpSpPr bwMode="auto">
          <a:xfrm>
            <a:off x="0" y="0"/>
            <a:ext cx="1141112" cy="6858000"/>
            <a:chOff x="-11773" y="1447800"/>
            <a:chExt cx="1154773" cy="5089525"/>
          </a:xfrm>
        </p:grpSpPr>
        <p:pic>
          <p:nvPicPr>
            <p:cNvPr id="11" name="Picture 14" descr="Retouched_AfricanMale_H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855373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Dependent or Independent? </a:t>
            </a:r>
            <a:endParaRPr lang="en-US" dirty="0"/>
          </a:p>
        </p:txBody>
      </p:sp>
      <p:sp>
        <p:nvSpPr>
          <p:cNvPr id="3" name="Content Placeholder 2"/>
          <p:cNvSpPr>
            <a:spLocks noGrp="1"/>
          </p:cNvSpPr>
          <p:nvPr>
            <p:ph idx="1"/>
          </p:nvPr>
        </p:nvSpPr>
        <p:spPr/>
        <p:txBody>
          <a:bodyPr>
            <a:normAutofit fontScale="92500" lnSpcReduction="20000"/>
          </a:bodyPr>
          <a:lstStyle/>
          <a:p>
            <a:r>
              <a:rPr lang="en-US" dirty="0"/>
              <a:t>Were you born before January 1, </a:t>
            </a:r>
            <a:r>
              <a:rPr lang="en-US" dirty="0" smtClean="0"/>
              <a:t>1998?</a:t>
            </a:r>
            <a:endParaRPr lang="en-US" dirty="0"/>
          </a:p>
          <a:p>
            <a:r>
              <a:rPr lang="en-US" dirty="0"/>
              <a:t>As of today are you married?</a:t>
            </a:r>
          </a:p>
          <a:p>
            <a:r>
              <a:rPr lang="en-US" dirty="0"/>
              <a:t>At the beginning of the </a:t>
            </a:r>
            <a:r>
              <a:rPr lang="en-US" dirty="0" smtClean="0"/>
              <a:t>2021-22 </a:t>
            </a:r>
            <a:r>
              <a:rPr lang="en-US" dirty="0"/>
              <a:t>school year, will you be working on a master’s or doctorate program (such as an MA, MBA, MD, JD, PhD, </a:t>
            </a:r>
            <a:r>
              <a:rPr lang="en-US" dirty="0" err="1"/>
              <a:t>EdD</a:t>
            </a:r>
            <a:r>
              <a:rPr lang="en-US" dirty="0"/>
              <a:t>, or graduate certificate, etc.)?</a:t>
            </a:r>
          </a:p>
          <a:p>
            <a:r>
              <a:rPr lang="en-US" dirty="0"/>
              <a:t>Are you currently serving on active duty in the U.S. Armed Forces for purposes other than training?</a:t>
            </a:r>
          </a:p>
          <a:p>
            <a:r>
              <a:rPr lang="en-US" dirty="0"/>
              <a:t>Are you a veteran of the U.S. Armed Forces?</a:t>
            </a:r>
          </a:p>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10</a:t>
            </a:fld>
            <a:endParaRPr lang="en-US" dirty="0"/>
          </a:p>
        </p:txBody>
      </p:sp>
      <p:pic>
        <p:nvPicPr>
          <p:cNvPr id="7" name="Picture 6"/>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638800" y="5587932"/>
            <a:ext cx="3153076" cy="1055364"/>
          </a:xfrm>
          <a:prstGeom prst="rect">
            <a:avLst/>
          </a:prstGeom>
        </p:spPr>
      </p:pic>
    </p:spTree>
    <p:extLst>
      <p:ext uri="{BB962C8B-B14F-4D97-AF65-F5344CB8AC3E}">
        <p14:creationId xmlns:p14="http://schemas.microsoft.com/office/powerpoint/2010/main" val="2407843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Dependent or Independent? </a:t>
            </a:r>
          </a:p>
        </p:txBody>
      </p:sp>
      <p:sp>
        <p:nvSpPr>
          <p:cNvPr id="3" name="Content Placeholder 2"/>
          <p:cNvSpPr>
            <a:spLocks noGrp="1"/>
          </p:cNvSpPr>
          <p:nvPr>
            <p:ph idx="1"/>
          </p:nvPr>
        </p:nvSpPr>
        <p:spPr/>
        <p:txBody>
          <a:bodyPr>
            <a:normAutofit fontScale="92500" lnSpcReduction="20000"/>
          </a:bodyPr>
          <a:lstStyle/>
          <a:p>
            <a:r>
              <a:rPr lang="en-US" dirty="0"/>
              <a:t>Do you now have or will you have children who will receive more than half of their support from you between July 1, </a:t>
            </a:r>
            <a:r>
              <a:rPr lang="en-US" dirty="0" smtClean="0"/>
              <a:t>2021 </a:t>
            </a:r>
            <a:r>
              <a:rPr lang="en-US" dirty="0"/>
              <a:t>and June </a:t>
            </a:r>
            <a:r>
              <a:rPr lang="en-US" dirty="0" smtClean="0"/>
              <a:t>30, 2022?</a:t>
            </a:r>
            <a:endParaRPr lang="en-US" dirty="0"/>
          </a:p>
          <a:p>
            <a:r>
              <a:rPr lang="en-US" dirty="0"/>
              <a:t>Do you have dependents (other than your children or spouse) who live with you and who receive more than half of their support from you, now and through June 30, </a:t>
            </a:r>
            <a:r>
              <a:rPr lang="en-US" dirty="0" smtClean="0"/>
              <a:t>2022?</a:t>
            </a:r>
            <a:endParaRPr lang="en-US" dirty="0"/>
          </a:p>
          <a:p>
            <a:r>
              <a:rPr lang="en-US" dirty="0"/>
              <a:t>At any time since you turned age 13, were both your parents deceased, were you in foster care or were you a dependent or ward of the court?</a:t>
            </a:r>
          </a:p>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11</a:t>
            </a:fld>
            <a:endParaRPr lang="en-US" dirty="0"/>
          </a:p>
        </p:txBody>
      </p:sp>
      <p:pic>
        <p:nvPicPr>
          <p:cNvPr id="8" name="Picture 7"/>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486400" y="5587932"/>
            <a:ext cx="3305476" cy="1055364"/>
          </a:xfrm>
          <a:prstGeom prst="rect">
            <a:avLst/>
          </a:prstGeom>
        </p:spPr>
      </p:pic>
    </p:spTree>
    <p:extLst>
      <p:ext uri="{BB962C8B-B14F-4D97-AF65-F5344CB8AC3E}">
        <p14:creationId xmlns:p14="http://schemas.microsoft.com/office/powerpoint/2010/main" val="4243891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Dependent or Independent? </a:t>
            </a:r>
          </a:p>
        </p:txBody>
      </p:sp>
      <p:sp>
        <p:nvSpPr>
          <p:cNvPr id="3" name="Content Placeholder 2"/>
          <p:cNvSpPr>
            <a:spLocks noGrp="1"/>
          </p:cNvSpPr>
          <p:nvPr>
            <p:ph idx="1"/>
          </p:nvPr>
        </p:nvSpPr>
        <p:spPr/>
        <p:txBody>
          <a:bodyPr>
            <a:normAutofit fontScale="92500" lnSpcReduction="20000"/>
          </a:bodyPr>
          <a:lstStyle/>
          <a:p>
            <a:r>
              <a:rPr lang="en-US" dirty="0"/>
              <a:t>As determined by a court in your state of legal residence, are you or were you an emancipated minor?</a:t>
            </a:r>
          </a:p>
          <a:p>
            <a:r>
              <a:rPr lang="en-US" dirty="0" smtClean="0">
                <a:solidFill>
                  <a:schemeClr val="tx1"/>
                </a:solidFill>
              </a:rPr>
              <a:t>Does someone other than your parent or stepparent have legal guardianship of you, as determined by a court in your state of legal residence?</a:t>
            </a:r>
          </a:p>
          <a:p>
            <a:r>
              <a:rPr lang="en-US" dirty="0">
                <a:solidFill>
                  <a:schemeClr val="tx1"/>
                </a:solidFill>
              </a:rPr>
              <a:t>At any time on or after July 1, </a:t>
            </a:r>
            <a:r>
              <a:rPr lang="en-US" dirty="0" smtClean="0">
                <a:solidFill>
                  <a:schemeClr val="tx1"/>
                </a:solidFill>
              </a:rPr>
              <a:t>2020, </a:t>
            </a:r>
            <a:r>
              <a:rPr lang="en-US" dirty="0">
                <a:solidFill>
                  <a:schemeClr val="tx1"/>
                </a:solidFill>
              </a:rPr>
              <a:t>did your </a:t>
            </a:r>
            <a:r>
              <a:rPr lang="en-US" b="1" dirty="0">
                <a:solidFill>
                  <a:schemeClr val="tx1"/>
                </a:solidFill>
              </a:rPr>
              <a:t>high school or school district homeless liaison </a:t>
            </a:r>
            <a:r>
              <a:rPr lang="en-US" dirty="0">
                <a:solidFill>
                  <a:schemeClr val="tx1"/>
                </a:solidFill>
              </a:rPr>
              <a:t>determine that you were an unaccompanied youth who was homeless or were self-supporting and at risk of being homeless?</a:t>
            </a:r>
          </a:p>
          <a:p>
            <a:endParaRPr lang="en-US" dirty="0" smtClean="0">
              <a:solidFill>
                <a:schemeClr val="tx1"/>
              </a:solidFill>
            </a:endParaRPr>
          </a:p>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12</a:t>
            </a:fld>
            <a:endParaRPr lang="en-US" dirty="0"/>
          </a:p>
        </p:txBody>
      </p:sp>
      <p:pic>
        <p:nvPicPr>
          <p:cNvPr id="7" name="Picture 6"/>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486400" y="5587932"/>
            <a:ext cx="3305476" cy="1055364"/>
          </a:xfrm>
          <a:prstGeom prst="rect">
            <a:avLst/>
          </a:prstGeom>
        </p:spPr>
      </p:pic>
    </p:spTree>
    <p:extLst>
      <p:ext uri="{BB962C8B-B14F-4D97-AF65-F5344CB8AC3E}">
        <p14:creationId xmlns:p14="http://schemas.microsoft.com/office/powerpoint/2010/main" val="2880057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Dependent or Independent? </a:t>
            </a:r>
          </a:p>
        </p:txBody>
      </p:sp>
      <p:sp>
        <p:nvSpPr>
          <p:cNvPr id="3" name="Content Placeholder 2"/>
          <p:cNvSpPr>
            <a:spLocks noGrp="1"/>
          </p:cNvSpPr>
          <p:nvPr>
            <p:ph idx="1"/>
          </p:nvPr>
        </p:nvSpPr>
        <p:spPr/>
        <p:txBody>
          <a:bodyPr>
            <a:normAutofit fontScale="85000" lnSpcReduction="20000"/>
          </a:bodyPr>
          <a:lstStyle/>
          <a:p>
            <a:r>
              <a:rPr lang="en-US" dirty="0"/>
              <a:t>At any time on or after July 1, </a:t>
            </a:r>
            <a:r>
              <a:rPr lang="en-US" dirty="0" smtClean="0"/>
              <a:t>2020, </a:t>
            </a:r>
            <a:r>
              <a:rPr lang="en-US" dirty="0"/>
              <a:t>did the director of an emergency shelter or transitional housing program </a:t>
            </a:r>
            <a:r>
              <a:rPr lang="en-US" b="1" dirty="0"/>
              <a:t>funded by the U.S. Department of Housing and Urban Development</a:t>
            </a:r>
            <a:r>
              <a:rPr lang="en-US" dirty="0"/>
              <a:t> determine that you were an unaccompanied youth who was homeless or were self-supporting and at risk of being homeless?</a:t>
            </a:r>
          </a:p>
          <a:p>
            <a:r>
              <a:rPr lang="en-US" dirty="0"/>
              <a:t>At any time on or after July 1, </a:t>
            </a:r>
            <a:r>
              <a:rPr lang="en-US" dirty="0" smtClean="0"/>
              <a:t>2020, </a:t>
            </a:r>
            <a:r>
              <a:rPr lang="en-US" dirty="0"/>
              <a:t>did the </a:t>
            </a:r>
            <a:r>
              <a:rPr lang="en-US" b="1" dirty="0"/>
              <a:t>director of a runaway or homeless youth basic center or transitional living program </a:t>
            </a:r>
            <a:r>
              <a:rPr lang="en-US" dirty="0"/>
              <a:t>determine that you were an unaccompanied youth who was homeless or were self-supporting and at risk of being homeless?</a:t>
            </a:r>
          </a:p>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13</a:t>
            </a:fld>
            <a:endParaRPr lang="en-US" dirty="0"/>
          </a:p>
        </p:txBody>
      </p:sp>
      <p:pic>
        <p:nvPicPr>
          <p:cNvPr id="7" name="Picture 6"/>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486400" y="5587932"/>
            <a:ext cx="3305476" cy="1055364"/>
          </a:xfrm>
          <a:prstGeom prst="rect">
            <a:avLst/>
          </a:prstGeom>
        </p:spPr>
      </p:pic>
    </p:spTree>
    <p:extLst>
      <p:ext uri="{BB962C8B-B14F-4D97-AF65-F5344CB8AC3E}">
        <p14:creationId xmlns:p14="http://schemas.microsoft.com/office/powerpoint/2010/main" val="1604192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 Parent?</a:t>
            </a:r>
            <a:endParaRPr lang="en-US" dirty="0"/>
          </a:p>
        </p:txBody>
      </p:sp>
      <p:sp>
        <p:nvSpPr>
          <p:cNvPr id="3" name="Content Placeholder 2"/>
          <p:cNvSpPr>
            <a:spLocks noGrp="1"/>
          </p:cNvSpPr>
          <p:nvPr>
            <p:ph idx="1"/>
          </p:nvPr>
        </p:nvSpPr>
        <p:spPr/>
        <p:txBody>
          <a:bodyPr>
            <a:normAutofit fontScale="92500" lnSpcReduction="10000"/>
          </a:bodyPr>
          <a:lstStyle/>
          <a:p>
            <a:r>
              <a:rPr lang="en-US" dirty="0"/>
              <a:t>A legal parent includes a biological or adoptive parent, or a person that the state has determined to be your parent (for example, when a state allows another person’s name to be listed as a parent on a birth certificate). </a:t>
            </a:r>
            <a:endParaRPr lang="en-US" dirty="0" smtClean="0"/>
          </a:p>
          <a:p>
            <a:r>
              <a:rPr lang="en-US" dirty="0" smtClean="0"/>
              <a:t>Grandparents</a:t>
            </a:r>
            <a:r>
              <a:rPr lang="en-US" dirty="0"/>
              <a:t>, foster parents, legal guardians, older brothers or sisters, widowed stepparents, and aunts and uncles are not considered parents unless they have legally adopted you.</a:t>
            </a:r>
          </a:p>
        </p:txBody>
      </p:sp>
      <p:sp>
        <p:nvSpPr>
          <p:cNvPr id="6" name="Slide Number Placeholder 5"/>
          <p:cNvSpPr>
            <a:spLocks noGrp="1"/>
          </p:cNvSpPr>
          <p:nvPr>
            <p:ph type="sldNum" sz="quarter" idx="12"/>
          </p:nvPr>
        </p:nvSpPr>
        <p:spPr/>
        <p:txBody>
          <a:bodyPr/>
          <a:lstStyle/>
          <a:p>
            <a:fld id="{8B37D5FE-740C-46F5-801A-FA5477D9711F}" type="slidenum">
              <a:rPr lang="en-US" smtClean="0"/>
              <a:pPr/>
              <a:t>14</a:t>
            </a:fld>
            <a:endParaRPr lang="en-US" dirty="0"/>
          </a:p>
        </p:txBody>
      </p:sp>
      <p:pic>
        <p:nvPicPr>
          <p:cNvPr id="7" name="Picture 6"/>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486400" y="5587932"/>
            <a:ext cx="3305476" cy="1055364"/>
          </a:xfrm>
          <a:prstGeom prst="rect">
            <a:avLst/>
          </a:prstGeom>
        </p:spPr>
      </p:pic>
    </p:spTree>
    <p:extLst>
      <p:ext uri="{BB962C8B-B14F-4D97-AF65-F5344CB8AC3E}">
        <p14:creationId xmlns:p14="http://schemas.microsoft.com/office/powerpoint/2010/main" val="3584115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Parent Marital Status </a:t>
            </a:r>
            <a:endParaRPr lang="en-US" dirty="0"/>
          </a:p>
        </p:txBody>
      </p:sp>
      <p:sp>
        <p:nvSpPr>
          <p:cNvPr id="3" name="Content Placeholder 2"/>
          <p:cNvSpPr>
            <a:spLocks noGrp="1"/>
          </p:cNvSpPr>
          <p:nvPr>
            <p:ph idx="1"/>
          </p:nvPr>
        </p:nvSpPr>
        <p:spPr/>
        <p:txBody>
          <a:bodyPr>
            <a:normAutofit/>
          </a:bodyPr>
          <a:lstStyle/>
          <a:p>
            <a:r>
              <a:rPr lang="en-US" dirty="0" smtClean="0"/>
              <a:t>Never Married</a:t>
            </a:r>
          </a:p>
          <a:p>
            <a:r>
              <a:rPr lang="en-US" dirty="0" smtClean="0"/>
              <a:t>Unmarried but living together</a:t>
            </a:r>
          </a:p>
          <a:p>
            <a:r>
              <a:rPr lang="en-US" dirty="0" smtClean="0"/>
              <a:t>Married</a:t>
            </a:r>
          </a:p>
          <a:p>
            <a:r>
              <a:rPr lang="en-US" dirty="0" smtClean="0"/>
              <a:t>Remarried</a:t>
            </a:r>
          </a:p>
          <a:p>
            <a:r>
              <a:rPr lang="en-US" dirty="0" smtClean="0"/>
              <a:t>Divorced or separated</a:t>
            </a:r>
          </a:p>
          <a:p>
            <a:r>
              <a:rPr lang="en-US" dirty="0" smtClean="0">
                <a:solidFill>
                  <a:schemeClr val="tx1"/>
                </a:solidFill>
              </a:rPr>
              <a:t>Widowed</a:t>
            </a:r>
            <a:endParaRPr lang="en-US" dirty="0">
              <a:solidFill>
                <a:schemeClr val="tx1"/>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pPr/>
              <a:t>15</a:t>
            </a:fld>
            <a:endParaRPr lang="en-US" dirty="0"/>
          </a:p>
        </p:txBody>
      </p:sp>
      <p:pic>
        <p:nvPicPr>
          <p:cNvPr id="7" name="Picture 6"/>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486400" y="5587932"/>
            <a:ext cx="3305476" cy="1055364"/>
          </a:xfrm>
          <a:prstGeom prst="rect">
            <a:avLst/>
          </a:prstGeom>
        </p:spPr>
      </p:pic>
    </p:spTree>
    <p:extLst>
      <p:ext uri="{BB962C8B-B14F-4D97-AF65-F5344CB8AC3E}">
        <p14:creationId xmlns:p14="http://schemas.microsoft.com/office/powerpoint/2010/main" val="4043893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smtClean="0"/>
              <a:t>Student Aid Report (SAR)</a:t>
            </a:r>
            <a:endParaRPr lang="en-US" dirty="0"/>
          </a:p>
        </p:txBody>
      </p:sp>
      <p:sp>
        <p:nvSpPr>
          <p:cNvPr id="3" name="Content Placeholder 2"/>
          <p:cNvSpPr>
            <a:spLocks noGrp="1"/>
          </p:cNvSpPr>
          <p:nvPr>
            <p:ph idx="1"/>
            <p:custDataLst>
              <p:tags r:id="rId2"/>
            </p:custDataLst>
          </p:nvPr>
        </p:nvSpPr>
        <p:spPr>
          <a:xfrm>
            <a:off x="1371601" y="2323652"/>
            <a:ext cx="6400800" cy="3508977"/>
          </a:xfrm>
        </p:spPr>
        <p:txBody>
          <a:bodyPr>
            <a:normAutofit fontScale="77500" lnSpcReduction="20000"/>
          </a:bodyPr>
          <a:lstStyle/>
          <a:p>
            <a:r>
              <a:rPr lang="en-US" dirty="0" smtClean="0"/>
              <a:t>Provides basic information about federal student aid eligibility</a:t>
            </a:r>
          </a:p>
          <a:p>
            <a:r>
              <a:rPr lang="en-US" dirty="0" smtClean="0"/>
              <a:t>Received (after you submit the FAFSA) via email within 3-5 days if you provided an email address</a:t>
            </a:r>
          </a:p>
          <a:p>
            <a:pPr lvl="1"/>
            <a:r>
              <a:rPr lang="en-US" dirty="0" smtClean="0"/>
              <a:t>Received via mail within 7-10 days if you did not provide an email address </a:t>
            </a:r>
          </a:p>
          <a:p>
            <a:r>
              <a:rPr lang="en-US" dirty="0" smtClean="0"/>
              <a:t>Correct errors, if needed</a:t>
            </a:r>
          </a:p>
          <a:p>
            <a:r>
              <a:rPr lang="en-US" dirty="0" smtClean="0"/>
              <a:t>Will contain an expected family contribution (EFC) </a:t>
            </a:r>
          </a:p>
          <a:p>
            <a:pPr lvl="1"/>
            <a:r>
              <a:rPr lang="en-US" dirty="0" smtClean="0"/>
              <a:t>Assists institutions in the financial aid award packaging process</a:t>
            </a:r>
          </a:p>
          <a:p>
            <a:r>
              <a:rPr lang="en-US" sz="2600" b="1" dirty="0" smtClean="0"/>
              <a:t>COA-EFC=Financial need 	</a:t>
            </a:r>
            <a:r>
              <a:rPr lang="en-US" dirty="0" smtClean="0"/>
              <a:t>			</a:t>
            </a:r>
          </a:p>
          <a:p>
            <a:pPr lvl="4"/>
            <a:endParaRPr lang="en-US" dirty="0"/>
          </a:p>
          <a:p>
            <a:pPr lvl="1"/>
            <a:endParaRPr lang="en-US" dirty="0" smtClean="0"/>
          </a:p>
          <a:p>
            <a:pPr marL="365760" lvl="1" indent="0">
              <a:buNone/>
            </a:pPr>
            <a:endParaRPr lang="en-US"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16</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5" name="Rectangle 4"/>
          <p:cNvSpPr/>
          <p:nvPr>
            <p:custDataLst>
              <p:tags r:id="rId5"/>
            </p:custDataLst>
          </p:nvPr>
        </p:nvSpPr>
        <p:spPr>
          <a:xfrm>
            <a:off x="1152263" y="6521451"/>
            <a:ext cx="8045792" cy="369332"/>
          </a:xfrm>
          <a:prstGeom prst="rect">
            <a:avLst/>
          </a:prstGeom>
        </p:spPr>
        <p:txBody>
          <a:bodyPr wrap="none">
            <a:spAutoFit/>
          </a:bodyPr>
          <a:lstStyle/>
          <a:p>
            <a:r>
              <a:rPr lang="en-US" dirty="0" smtClean="0">
                <a:solidFill>
                  <a:schemeClr val="bg1"/>
                </a:solidFill>
              </a:rPr>
              <a:t>Cost of attendance less expected family contribution = financial need</a:t>
            </a:r>
            <a:endParaRPr lang="en-US" dirty="0"/>
          </a:p>
        </p:txBody>
      </p:sp>
    </p:spTree>
    <p:extLst>
      <p:ext uri="{BB962C8B-B14F-4D97-AF65-F5344CB8AC3E}">
        <p14:creationId xmlns:p14="http://schemas.microsoft.com/office/powerpoint/2010/main" val="18559611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smtClean="0"/>
              <a:t>Additional Information</a:t>
            </a:r>
            <a:endParaRPr lang="en-US" dirty="0"/>
          </a:p>
        </p:txBody>
      </p:sp>
      <p:sp>
        <p:nvSpPr>
          <p:cNvPr id="3" name="Content Placeholder 2"/>
          <p:cNvSpPr>
            <a:spLocks noGrp="1"/>
          </p:cNvSpPr>
          <p:nvPr>
            <p:ph idx="1"/>
            <p:custDataLst>
              <p:tags r:id="rId2"/>
            </p:custDataLst>
          </p:nvPr>
        </p:nvSpPr>
        <p:spPr>
          <a:xfrm>
            <a:off x="1371601" y="2323652"/>
            <a:ext cx="6400800" cy="3508977"/>
          </a:xfrm>
        </p:spPr>
        <p:txBody>
          <a:bodyPr>
            <a:normAutofit lnSpcReduction="10000"/>
          </a:bodyPr>
          <a:lstStyle/>
          <a:p>
            <a:r>
              <a:rPr lang="en-US" dirty="0" smtClean="0"/>
              <a:t>Contact institution to determine award disbursement process</a:t>
            </a:r>
          </a:p>
          <a:p>
            <a:r>
              <a:rPr lang="en-US" dirty="0" smtClean="0"/>
              <a:t>Contact institution for special circumstances or professional judgment needs</a:t>
            </a:r>
          </a:p>
          <a:p>
            <a:r>
              <a:rPr lang="en-US" dirty="0" smtClean="0"/>
              <a:t>Contact institution to determine what other types of aid applications are available</a:t>
            </a:r>
          </a:p>
          <a:p>
            <a:r>
              <a:rPr lang="en-US" dirty="0" smtClean="0"/>
              <a:t>Use student loans as a </a:t>
            </a:r>
            <a:r>
              <a:rPr lang="en-US" b="1" dirty="0" smtClean="0"/>
              <a:t>LAST RESORT</a:t>
            </a:r>
            <a:endParaRPr lang="en-US" b="1"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17</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28733544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524000" y="1524000"/>
            <a:ext cx="6400800" cy="1334536"/>
          </a:xfrm>
        </p:spPr>
        <p:txBody>
          <a:bodyPr>
            <a:normAutofit fontScale="90000"/>
          </a:bodyPr>
          <a:lstStyle/>
          <a:p>
            <a:r>
              <a:rPr lang="en-US" dirty="0" smtClean="0"/>
              <a:t>Florida Financial Aid Application (FFAA)</a:t>
            </a:r>
            <a:br>
              <a:rPr lang="en-US" dirty="0" smtClean="0"/>
            </a:br>
            <a:r>
              <a:rPr lang="en-US" sz="2700" u="sng" dirty="0" smtClean="0"/>
              <a:t>www.Floridastudentfinancialaidsg.org</a:t>
            </a:r>
            <a:r>
              <a:rPr lang="en-US" dirty="0" smtClean="0"/>
              <a:t/>
            </a:r>
            <a:br>
              <a:rPr lang="en-US" dirty="0" smtClean="0"/>
            </a:br>
            <a:endParaRPr lang="en-US" dirty="0"/>
          </a:p>
        </p:txBody>
      </p:sp>
      <p:sp>
        <p:nvSpPr>
          <p:cNvPr id="3" name="Content Placeholder 2"/>
          <p:cNvSpPr>
            <a:spLocks noGrp="1"/>
          </p:cNvSpPr>
          <p:nvPr>
            <p:ph idx="1"/>
            <p:custDataLst>
              <p:tags r:id="rId2"/>
            </p:custDataLst>
          </p:nvPr>
        </p:nvSpPr>
        <p:spPr>
          <a:xfrm>
            <a:off x="1371600" y="2508421"/>
            <a:ext cx="6400800" cy="3508977"/>
          </a:xfrm>
        </p:spPr>
        <p:txBody>
          <a:bodyPr>
            <a:normAutofit lnSpcReduction="10000"/>
          </a:bodyPr>
          <a:lstStyle/>
          <a:p>
            <a:r>
              <a:rPr lang="en-US" dirty="0" smtClean="0"/>
              <a:t>The Florida Financial Aid Application opens </a:t>
            </a:r>
            <a:r>
              <a:rPr lang="en-US" b="1" dirty="0" smtClean="0">
                <a:solidFill>
                  <a:srgbClr val="FF0000"/>
                </a:solidFill>
              </a:rPr>
              <a:t>October 1* </a:t>
            </a:r>
            <a:r>
              <a:rPr lang="en-US" dirty="0" smtClean="0"/>
              <a:t>of the senior year</a:t>
            </a:r>
          </a:p>
          <a:p>
            <a:pPr lvl="1"/>
            <a:r>
              <a:rPr lang="en-US" dirty="0" smtClean="0"/>
              <a:t>Apply early - must be completed prior to August 31 of high school graduation year</a:t>
            </a:r>
          </a:p>
          <a:p>
            <a:r>
              <a:rPr lang="en-US" dirty="0" smtClean="0"/>
              <a:t>One application is used for multiple programs, not just the Florida Bright Futures Scholarship Program</a:t>
            </a:r>
          </a:p>
          <a:p>
            <a:pPr lvl="1"/>
            <a:r>
              <a:rPr lang="en-US" dirty="0" smtClean="0"/>
              <a:t>Must log-in to check status, online notifications and award history </a:t>
            </a:r>
            <a:br>
              <a:rPr lang="en-US" dirty="0" smtClean="0"/>
            </a:br>
            <a:endParaRPr lang="en-US"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18</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5" name="Rectangle 4"/>
          <p:cNvSpPr/>
          <p:nvPr>
            <p:custDataLst>
              <p:tags r:id="rId5"/>
            </p:custDataLst>
          </p:nvPr>
        </p:nvSpPr>
        <p:spPr>
          <a:xfrm>
            <a:off x="1152263" y="6488668"/>
            <a:ext cx="4123245" cy="369332"/>
          </a:xfrm>
          <a:prstGeom prst="rect">
            <a:avLst/>
          </a:prstGeom>
        </p:spPr>
        <p:txBody>
          <a:bodyPr wrap="none">
            <a:spAutoFit/>
          </a:bodyPr>
          <a:lstStyle/>
          <a:p>
            <a:r>
              <a:rPr lang="en-US" dirty="0">
                <a:solidFill>
                  <a:schemeClr val="bg1"/>
                </a:solidFill>
                <a:hlinkClick r:id="rId14"/>
              </a:rPr>
              <a:t>www.floridastudentfinancialaid.org</a:t>
            </a:r>
            <a:endParaRPr lang="en-US" dirty="0"/>
          </a:p>
        </p:txBody>
      </p:sp>
    </p:spTree>
    <p:extLst>
      <p:ext uri="{BB962C8B-B14F-4D97-AF65-F5344CB8AC3E}">
        <p14:creationId xmlns:p14="http://schemas.microsoft.com/office/powerpoint/2010/main" val="9261831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1287807" y="597930"/>
            <a:ext cx="6780427" cy="11430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sz="2700" dirty="0" smtClean="0"/>
              <a:t>FFAA-Florida Financial Aid Application</a:t>
            </a:r>
            <a:r>
              <a:rPr lang="en-US" sz="2700" u="sng" dirty="0" smtClean="0"/>
              <a:t> </a:t>
            </a:r>
            <a:r>
              <a:rPr lang="en-US" sz="2700" u="sng" dirty="0"/>
              <a:t>www.Floridastudentfinancialaidsg.org</a:t>
            </a:r>
            <a:r>
              <a:rPr lang="en-US" dirty="0" smtClean="0"/>
              <a:t> </a:t>
            </a:r>
            <a:endParaRPr lang="en-US" dirty="0"/>
          </a:p>
        </p:txBody>
      </p:sp>
      <p:sp>
        <p:nvSpPr>
          <p:cNvPr id="6" name="Slide Number Placeholder 5"/>
          <p:cNvSpPr>
            <a:spLocks noGrp="1"/>
          </p:cNvSpPr>
          <p:nvPr>
            <p:ph type="sldNum" sz="quarter" idx="12"/>
            <p:custDataLst>
              <p:tags r:id="rId2"/>
            </p:custDataLst>
          </p:nvPr>
        </p:nvSpPr>
        <p:spPr>
          <a:xfrm>
            <a:off x="4649096" y="76200"/>
            <a:ext cx="1332156" cy="365125"/>
          </a:xfrm>
        </p:spPr>
        <p:txBody>
          <a:bodyPr/>
          <a:lstStyle/>
          <a:p>
            <a:fld id="{8B37D5FE-740C-46F5-801A-FA5477D9711F}" type="slidenum">
              <a:rPr lang="en-US" smtClean="0"/>
              <a:pPr/>
              <a:t>19</a:t>
            </a:fld>
            <a:endParaRPr lang="en-US" dirty="0"/>
          </a:p>
        </p:txBody>
      </p:sp>
      <p:grpSp>
        <p:nvGrpSpPr>
          <p:cNvPr id="10" name="Group 10"/>
          <p:cNvGrpSpPr>
            <a:grpSpLocks/>
          </p:cNvGrpSpPr>
          <p:nvPr>
            <p:custDataLst>
              <p:tags r:id="rId3"/>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15" name="Rectangle 14"/>
          <p:cNvSpPr/>
          <p:nvPr>
            <p:custDataLst>
              <p:tags r:id="rId4"/>
            </p:custDataLst>
          </p:nvPr>
        </p:nvSpPr>
        <p:spPr>
          <a:xfrm>
            <a:off x="1163414" y="6521451"/>
            <a:ext cx="248786" cy="369332"/>
          </a:xfrm>
          <a:prstGeom prst="rect">
            <a:avLst/>
          </a:prstGeom>
        </p:spPr>
        <p:txBody>
          <a:bodyPr wrap="none">
            <a:spAutoFit/>
          </a:bodyPr>
          <a:lstStyle/>
          <a:p>
            <a:r>
              <a:rPr lang="en-US" dirty="0" smtClean="0">
                <a:solidFill>
                  <a:schemeClr val="bg1"/>
                </a:solidFill>
              </a:rPr>
              <a:t> </a:t>
            </a:r>
            <a:endParaRPr lang="en-US" dirty="0">
              <a:solidFill>
                <a:schemeClr val="bg1"/>
              </a:solidFill>
            </a:endParaRPr>
          </a:p>
        </p:txBody>
      </p:sp>
      <p:sp>
        <p:nvSpPr>
          <p:cNvPr id="2" name="Left Arrow 1"/>
          <p:cNvSpPr/>
          <p:nvPr/>
        </p:nvSpPr>
        <p:spPr>
          <a:xfrm>
            <a:off x="2514600" y="3411320"/>
            <a:ext cx="924614" cy="50622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13"/>
          <a:stretch>
            <a:fillRect/>
          </a:stretch>
        </p:blipFill>
        <p:spPr>
          <a:xfrm>
            <a:off x="1412200" y="1828800"/>
            <a:ext cx="7205632" cy="4053725"/>
          </a:xfrm>
          <a:prstGeom prst="rect">
            <a:avLst/>
          </a:prstGeom>
        </p:spPr>
      </p:pic>
      <p:sp>
        <p:nvSpPr>
          <p:cNvPr id="7" name="Down Arrow 6"/>
          <p:cNvSpPr/>
          <p:nvPr/>
        </p:nvSpPr>
        <p:spPr>
          <a:xfrm>
            <a:off x="4191000" y="1638561"/>
            <a:ext cx="458096" cy="8760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7772400" y="1740931"/>
            <a:ext cx="295834" cy="3633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321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a:t>Financial Aid has its own language and </a:t>
            </a:r>
            <a:r>
              <a:rPr lang="en-US" dirty="0" smtClean="0"/>
              <a:t>acronyms</a:t>
            </a:r>
            <a:r>
              <a:rPr lang="en-US" dirty="0"/>
              <a:t>:</a:t>
            </a:r>
          </a:p>
        </p:txBody>
      </p:sp>
      <p:sp>
        <p:nvSpPr>
          <p:cNvPr id="5" name="Slide Number Placeholder 4"/>
          <p:cNvSpPr>
            <a:spLocks noGrp="1"/>
          </p:cNvSpPr>
          <p:nvPr>
            <p:ph type="sldNum" sz="quarter" idx="12"/>
          </p:nvPr>
        </p:nvSpPr>
        <p:spPr/>
        <p:txBody>
          <a:bodyPr/>
          <a:lstStyle/>
          <a:p>
            <a:fld id="{8B37D5FE-740C-46F5-801A-FA5477D9711F}" type="slidenum">
              <a:rPr lang="en-US" smtClean="0"/>
              <a:pPr/>
              <a:t>2</a:t>
            </a:fld>
            <a:endParaRPr lang="en-US" dirty="0"/>
          </a:p>
        </p:txBody>
      </p:sp>
      <p:sp>
        <p:nvSpPr>
          <p:cNvPr id="6" name="Content Placeholder 5"/>
          <p:cNvSpPr>
            <a:spLocks noGrp="1"/>
          </p:cNvSpPr>
          <p:nvPr>
            <p:ph sz="quarter" idx="13"/>
          </p:nvPr>
        </p:nvSpPr>
        <p:spPr/>
        <p:txBody>
          <a:bodyPr/>
          <a:lstStyle/>
          <a:p>
            <a:r>
              <a:rPr lang="en-US" dirty="0"/>
              <a:t>COA </a:t>
            </a:r>
          </a:p>
          <a:p>
            <a:r>
              <a:rPr lang="en-US" dirty="0"/>
              <a:t>SAR</a:t>
            </a:r>
          </a:p>
          <a:p>
            <a:r>
              <a:rPr lang="en-US" dirty="0" smtClean="0"/>
              <a:t>EFC</a:t>
            </a:r>
          </a:p>
          <a:p>
            <a:r>
              <a:rPr lang="en-US" dirty="0" smtClean="0"/>
              <a:t>FAFSA</a:t>
            </a:r>
          </a:p>
          <a:p>
            <a:r>
              <a:rPr lang="en-US" dirty="0" smtClean="0"/>
              <a:t>FSA ID</a:t>
            </a:r>
          </a:p>
        </p:txBody>
      </p:sp>
      <p:sp>
        <p:nvSpPr>
          <p:cNvPr id="7" name="Content Placeholder 6"/>
          <p:cNvSpPr>
            <a:spLocks noGrp="1"/>
          </p:cNvSpPr>
          <p:nvPr>
            <p:ph sz="quarter" idx="14"/>
          </p:nvPr>
        </p:nvSpPr>
        <p:spPr/>
        <p:txBody>
          <a:bodyPr/>
          <a:lstStyle/>
          <a:p>
            <a:r>
              <a:rPr lang="en-US" dirty="0" smtClean="0"/>
              <a:t>FFAA</a:t>
            </a:r>
          </a:p>
          <a:p>
            <a:r>
              <a:rPr lang="en-US" dirty="0" smtClean="0"/>
              <a:t>FAO</a:t>
            </a:r>
            <a:endParaRPr lang="en-US" dirty="0"/>
          </a:p>
          <a:p>
            <a:r>
              <a:rPr lang="en-US" dirty="0" smtClean="0"/>
              <a:t>USDOE </a:t>
            </a:r>
            <a:endParaRPr lang="en-US" dirty="0"/>
          </a:p>
          <a:p>
            <a:r>
              <a:rPr lang="en-US" dirty="0" smtClean="0"/>
              <a:t>FDOE </a:t>
            </a:r>
          </a:p>
          <a:p>
            <a:r>
              <a:rPr lang="en-US" dirty="0" smtClean="0"/>
              <a:t>OSFA</a:t>
            </a:r>
            <a:endParaRPr lang="en-US" dirty="0"/>
          </a:p>
          <a:p>
            <a:pPr marL="68580" indent="0">
              <a:buNone/>
            </a:pPr>
            <a:endParaRPr lang="en-US" dirty="0"/>
          </a:p>
          <a:p>
            <a:endParaRPr lang="en-US" dirty="0"/>
          </a:p>
        </p:txBody>
      </p:sp>
      <p:pic>
        <p:nvPicPr>
          <p:cNvPr id="8" name="Picture 7"/>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spTree>
    <p:extLst>
      <p:ext uri="{BB962C8B-B14F-4D97-AF65-F5344CB8AC3E}">
        <p14:creationId xmlns:p14="http://schemas.microsoft.com/office/powerpoint/2010/main" val="35029557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524000"/>
            <a:ext cx="6400800" cy="801136"/>
          </a:xfrm>
        </p:spPr>
        <p:txBody>
          <a:bodyPr>
            <a:normAutofit/>
          </a:bodyPr>
          <a:lstStyle/>
          <a:p>
            <a:r>
              <a:rPr lang="en-US" sz="3600" dirty="0" smtClean="0"/>
              <a:t>Need-Based Programs</a:t>
            </a:r>
            <a:endParaRPr lang="en-US" sz="3600" dirty="0"/>
          </a:p>
        </p:txBody>
      </p:sp>
      <p:sp>
        <p:nvSpPr>
          <p:cNvPr id="3" name="Content Placeholder 2"/>
          <p:cNvSpPr>
            <a:spLocks noGrp="1"/>
          </p:cNvSpPr>
          <p:nvPr>
            <p:ph idx="1"/>
            <p:custDataLst>
              <p:tags r:id="rId2"/>
            </p:custDataLst>
          </p:nvPr>
        </p:nvSpPr>
        <p:spPr>
          <a:xfrm>
            <a:off x="1295400" y="2362200"/>
            <a:ext cx="6781800" cy="3625180"/>
          </a:xfrm>
        </p:spPr>
        <p:txBody>
          <a:bodyPr>
            <a:normAutofit fontScale="40000" lnSpcReduction="20000"/>
          </a:bodyPr>
          <a:lstStyle/>
          <a:p>
            <a:r>
              <a:rPr lang="en-US" sz="5100" dirty="0" smtClean="0"/>
              <a:t>Florida Student Assistance Grant (FSAG)</a:t>
            </a:r>
          </a:p>
          <a:p>
            <a:r>
              <a:rPr lang="en-US" sz="5100" dirty="0"/>
              <a:t>Florida Work Experience Program (FWEP)</a:t>
            </a:r>
          </a:p>
          <a:p>
            <a:pPr marL="68580" indent="0">
              <a:buNone/>
            </a:pPr>
            <a:endParaRPr lang="en-US" dirty="0" smtClean="0">
              <a:solidFill>
                <a:schemeClr val="accent1"/>
              </a:solidFill>
            </a:endParaRPr>
          </a:p>
          <a:p>
            <a:pPr marL="68580" indent="0">
              <a:buNone/>
            </a:pPr>
            <a:endParaRPr lang="en-US" sz="6500" dirty="0">
              <a:solidFill>
                <a:schemeClr val="accent1"/>
              </a:solidFill>
            </a:endParaRPr>
          </a:p>
          <a:p>
            <a:pPr marL="68580" indent="0">
              <a:buNone/>
            </a:pPr>
            <a:r>
              <a:rPr lang="en-US" sz="7600" dirty="0" smtClean="0">
                <a:solidFill>
                  <a:schemeClr val="accent1"/>
                </a:solidFill>
              </a:rPr>
              <a:t>Tuition </a:t>
            </a:r>
            <a:r>
              <a:rPr lang="en-US" sz="7600" dirty="0">
                <a:solidFill>
                  <a:schemeClr val="accent1"/>
                </a:solidFill>
              </a:rPr>
              <a:t>Assistance </a:t>
            </a:r>
            <a:r>
              <a:rPr lang="en-US" sz="7600" dirty="0" smtClean="0">
                <a:solidFill>
                  <a:schemeClr val="accent1"/>
                </a:solidFill>
              </a:rPr>
              <a:t>Programs</a:t>
            </a:r>
            <a:endParaRPr lang="en-US" sz="7600" dirty="0">
              <a:solidFill>
                <a:schemeClr val="accent1"/>
              </a:solidFill>
            </a:endParaRPr>
          </a:p>
          <a:p>
            <a:r>
              <a:rPr lang="en-US" sz="5100" dirty="0" smtClean="0"/>
              <a:t>Access </a:t>
            </a:r>
            <a:r>
              <a:rPr lang="en-US" sz="5100" dirty="0"/>
              <a:t>to Better Learning and </a:t>
            </a:r>
            <a:r>
              <a:rPr lang="en-US" sz="5100" dirty="0" smtClean="0"/>
              <a:t>Education (ABLE</a:t>
            </a:r>
            <a:r>
              <a:rPr lang="en-US" sz="5100" dirty="0"/>
              <a:t>) </a:t>
            </a:r>
          </a:p>
          <a:p>
            <a:r>
              <a:rPr lang="en-US" sz="5100" dirty="0" smtClean="0"/>
              <a:t>William L. Boyd, Effective Access to Student Education Grant Program </a:t>
            </a:r>
            <a:endParaRPr lang="en-US" sz="5100" dirty="0"/>
          </a:p>
          <a:p>
            <a:endParaRPr lang="en-US" dirty="0" smtClean="0"/>
          </a:p>
          <a:p>
            <a:pPr marL="68580" indent="0">
              <a:buNone/>
            </a:pPr>
            <a:r>
              <a:rPr lang="en-US" dirty="0" smtClean="0"/>
              <a:t/>
            </a:r>
            <a:br>
              <a:rPr lang="en-US" dirty="0" smtClean="0"/>
            </a:br>
            <a:endParaRPr lang="en-US" sz="3600" dirty="0">
              <a:solidFill>
                <a:schemeClr val="accent1"/>
              </a:solidFill>
              <a:latin typeface="+mj-lt"/>
              <a:ea typeface="+mj-ea"/>
              <a:cs typeface="+mj-cs"/>
            </a:endParaRPr>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20</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34295676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smtClean="0"/>
              <a:t>Merit-Based Programs	 </a:t>
            </a:r>
            <a:endParaRPr lang="en-US" dirty="0"/>
          </a:p>
        </p:txBody>
      </p:sp>
      <p:sp>
        <p:nvSpPr>
          <p:cNvPr id="3" name="Content Placeholder 2"/>
          <p:cNvSpPr>
            <a:spLocks noGrp="1"/>
          </p:cNvSpPr>
          <p:nvPr>
            <p:ph idx="1"/>
            <p:custDataLst>
              <p:tags r:id="rId2"/>
            </p:custDataLst>
          </p:nvPr>
        </p:nvSpPr>
        <p:spPr>
          <a:xfrm>
            <a:off x="1295400" y="2358423"/>
            <a:ext cx="6400800" cy="3508977"/>
          </a:xfrm>
        </p:spPr>
        <p:txBody>
          <a:bodyPr>
            <a:normAutofit/>
          </a:bodyPr>
          <a:lstStyle/>
          <a:p>
            <a:r>
              <a:rPr lang="en-US" dirty="0" smtClean="0"/>
              <a:t>Bright Futures (BF)</a:t>
            </a:r>
          </a:p>
          <a:p>
            <a:pPr lvl="1"/>
            <a:r>
              <a:rPr lang="en-US" dirty="0" smtClean="0">
                <a:hlinkClick r:id="rId7"/>
              </a:rPr>
              <a:t>Student Handbook</a:t>
            </a:r>
            <a:endParaRPr lang="en-US" dirty="0" smtClean="0"/>
          </a:p>
          <a:p>
            <a:pPr lvl="1"/>
            <a:r>
              <a:rPr lang="en-US" dirty="0" smtClean="0">
                <a:hlinkClick r:id="rId8"/>
              </a:rPr>
              <a:t>Chart of Eligibility and Award Criteria </a:t>
            </a:r>
            <a:endParaRPr lang="en-US" dirty="0" smtClean="0"/>
          </a:p>
          <a:p>
            <a:r>
              <a:rPr lang="en-US" dirty="0" err="1" smtClean="0"/>
              <a:t>Benacquisto</a:t>
            </a:r>
            <a:r>
              <a:rPr lang="en-US" dirty="0" smtClean="0"/>
              <a:t> Scholarship</a:t>
            </a:r>
            <a:endParaRPr lang="en-US" sz="2100" dirty="0" smtClean="0"/>
          </a:p>
          <a:p>
            <a:pPr marL="68580" indent="0">
              <a:buNone/>
            </a:pPr>
            <a:r>
              <a:rPr lang="en-US" dirty="0" smtClean="0"/>
              <a:t/>
            </a:r>
            <a:br>
              <a:rPr lang="en-US" dirty="0" smtClean="0"/>
            </a:br>
            <a:endParaRPr lang="en-US"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21</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13417125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smtClean="0"/>
              <a:t>Other	 </a:t>
            </a:r>
            <a:endParaRPr lang="en-US" dirty="0"/>
          </a:p>
        </p:txBody>
      </p:sp>
      <p:sp>
        <p:nvSpPr>
          <p:cNvPr id="3" name="Content Placeholder 2"/>
          <p:cNvSpPr>
            <a:spLocks noGrp="1"/>
          </p:cNvSpPr>
          <p:nvPr>
            <p:ph idx="1"/>
            <p:custDataLst>
              <p:tags r:id="rId2"/>
            </p:custDataLst>
          </p:nvPr>
        </p:nvSpPr>
        <p:spPr>
          <a:xfrm>
            <a:off x="1371600" y="2323652"/>
            <a:ext cx="6857999" cy="3619948"/>
          </a:xfrm>
        </p:spPr>
        <p:txBody>
          <a:bodyPr>
            <a:normAutofit fontScale="92500" lnSpcReduction="10000"/>
          </a:bodyPr>
          <a:lstStyle/>
          <a:p>
            <a:r>
              <a:rPr lang="en-US" dirty="0" smtClean="0"/>
              <a:t>First Generation Matching Grant (FGMG)</a:t>
            </a:r>
          </a:p>
          <a:p>
            <a:r>
              <a:rPr lang="en-US" dirty="0" smtClean="0"/>
              <a:t>Florida Farmworker Student Scholarship (FFSS)</a:t>
            </a:r>
          </a:p>
          <a:p>
            <a:r>
              <a:rPr lang="en-US" dirty="0" smtClean="0"/>
              <a:t>José </a:t>
            </a:r>
            <a:r>
              <a:rPr lang="en-US" dirty="0" err="1"/>
              <a:t>Martí</a:t>
            </a:r>
            <a:r>
              <a:rPr lang="en-US" dirty="0"/>
              <a:t> Scholarship Challenge (JM)</a:t>
            </a:r>
          </a:p>
          <a:p>
            <a:r>
              <a:rPr lang="en-US" dirty="0" smtClean="0"/>
              <a:t>Mary </a:t>
            </a:r>
            <a:r>
              <a:rPr lang="en-US" dirty="0"/>
              <a:t>McLeod Bethune (MMB)</a:t>
            </a:r>
          </a:p>
          <a:p>
            <a:r>
              <a:rPr lang="en-US" dirty="0"/>
              <a:t>Minority Teacher Education Program Scholarship (MTES)</a:t>
            </a:r>
          </a:p>
          <a:p>
            <a:r>
              <a:rPr lang="en-US" dirty="0" smtClean="0"/>
              <a:t>Rosewood </a:t>
            </a:r>
            <a:r>
              <a:rPr lang="en-US" dirty="0"/>
              <a:t>Family Scholarship (RFS)</a:t>
            </a:r>
          </a:p>
          <a:p>
            <a:r>
              <a:rPr lang="en-US" dirty="0"/>
              <a:t>Scholarships for Children and Spouses of Deceased or Disabled Veterans (CSDDV) </a:t>
            </a:r>
            <a:r>
              <a:rPr lang="en-US" dirty="0" smtClean="0"/>
              <a:t/>
            </a:r>
            <a:br>
              <a:rPr lang="en-US" dirty="0" smtClean="0"/>
            </a:br>
            <a:endParaRPr lang="en-US"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22</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17" name="Rectangle 16"/>
          <p:cNvSpPr/>
          <p:nvPr>
            <p:custDataLst>
              <p:tags r:id="rId5"/>
            </p:custDataLst>
          </p:nvPr>
        </p:nvSpPr>
        <p:spPr>
          <a:xfrm>
            <a:off x="1163414" y="6521451"/>
            <a:ext cx="6083717" cy="369332"/>
          </a:xfrm>
          <a:prstGeom prst="rect">
            <a:avLst/>
          </a:prstGeom>
        </p:spPr>
        <p:txBody>
          <a:bodyPr wrap="none">
            <a:spAutoFit/>
          </a:bodyPr>
          <a:lstStyle/>
          <a:p>
            <a:r>
              <a:rPr lang="en-US" dirty="0" smtClean="0">
                <a:solidFill>
                  <a:schemeClr val="bg1"/>
                </a:solidFill>
              </a:rPr>
              <a:t>Money for College  - </a:t>
            </a:r>
            <a:r>
              <a:rPr lang="en-US" dirty="0" smtClean="0">
                <a:solidFill>
                  <a:schemeClr val="bg1"/>
                </a:solidFill>
                <a:hlinkClick r:id="rId14"/>
              </a:rPr>
              <a:t>Florida Scholarships and Grants</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6459504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smtClean="0"/>
              <a:t>Fastweb </a:t>
            </a:r>
            <a:endParaRPr lang="en-US" dirty="0"/>
          </a:p>
        </p:txBody>
      </p:sp>
      <p:sp>
        <p:nvSpPr>
          <p:cNvPr id="3" name="Content Placeholder 2"/>
          <p:cNvSpPr>
            <a:spLocks noGrp="1"/>
          </p:cNvSpPr>
          <p:nvPr>
            <p:ph idx="1"/>
            <p:custDataLst>
              <p:tags r:id="rId2"/>
            </p:custDataLst>
          </p:nvPr>
        </p:nvSpPr>
        <p:spPr>
          <a:xfrm>
            <a:off x="1371601" y="2323652"/>
            <a:ext cx="6400800" cy="3508977"/>
          </a:xfrm>
        </p:spPr>
        <p:txBody>
          <a:bodyPr>
            <a:normAutofit/>
          </a:bodyPr>
          <a:lstStyle/>
          <a:p>
            <a:r>
              <a:rPr lang="en-US" dirty="0" smtClean="0"/>
              <a:t>1.5 million scholarships worth 3.4 billion dollars</a:t>
            </a:r>
          </a:p>
          <a:p>
            <a:pPr lvl="1"/>
            <a:r>
              <a:rPr lang="en-US" dirty="0" smtClean="0"/>
              <a:t>Targeted search</a:t>
            </a:r>
          </a:p>
          <a:p>
            <a:r>
              <a:rPr lang="en-US" dirty="0" smtClean="0"/>
              <a:t>Other resources</a:t>
            </a:r>
          </a:p>
          <a:p>
            <a:pPr lvl="1"/>
            <a:r>
              <a:rPr lang="en-US" dirty="0" smtClean="0"/>
              <a:t>College search</a:t>
            </a:r>
          </a:p>
          <a:p>
            <a:pPr lvl="1"/>
            <a:r>
              <a:rPr lang="en-US" dirty="0" smtClean="0"/>
              <a:t>Career planning </a:t>
            </a:r>
          </a:p>
          <a:p>
            <a:pPr lvl="1"/>
            <a:r>
              <a:rPr lang="en-US" dirty="0" smtClean="0"/>
              <a:t>And more! </a:t>
            </a:r>
            <a:br>
              <a:rPr lang="en-US" dirty="0" smtClean="0"/>
            </a:br>
            <a:endParaRPr lang="en-US"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23</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15" name="Rectangle 14"/>
          <p:cNvSpPr/>
          <p:nvPr>
            <p:custDataLst>
              <p:tags r:id="rId5"/>
            </p:custDataLst>
          </p:nvPr>
        </p:nvSpPr>
        <p:spPr>
          <a:xfrm>
            <a:off x="1163414" y="6521451"/>
            <a:ext cx="2367956" cy="369332"/>
          </a:xfrm>
          <a:prstGeom prst="rect">
            <a:avLst/>
          </a:prstGeom>
        </p:spPr>
        <p:txBody>
          <a:bodyPr wrap="none">
            <a:spAutoFit/>
          </a:bodyPr>
          <a:lstStyle/>
          <a:p>
            <a:r>
              <a:rPr lang="en-US" dirty="0" smtClean="0">
                <a:solidFill>
                  <a:schemeClr val="bg1"/>
                </a:solidFill>
                <a:hlinkClick r:id="rId14"/>
              </a:rPr>
              <a:t>www.fastweb.com</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075788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smtClean="0"/>
              <a:t>Other </a:t>
            </a:r>
            <a:endParaRPr lang="en-US" dirty="0"/>
          </a:p>
        </p:txBody>
      </p:sp>
      <p:sp>
        <p:nvSpPr>
          <p:cNvPr id="3" name="Content Placeholder 2"/>
          <p:cNvSpPr>
            <a:spLocks noGrp="1"/>
          </p:cNvSpPr>
          <p:nvPr>
            <p:ph idx="1"/>
            <p:custDataLst>
              <p:tags r:id="rId2"/>
            </p:custDataLst>
          </p:nvPr>
        </p:nvSpPr>
        <p:spPr>
          <a:xfrm>
            <a:off x="1371601" y="2323652"/>
            <a:ext cx="6400800" cy="3508977"/>
          </a:xfrm>
        </p:spPr>
        <p:txBody>
          <a:bodyPr>
            <a:normAutofit/>
          </a:bodyPr>
          <a:lstStyle/>
          <a:p>
            <a:r>
              <a:rPr lang="en-US" dirty="0" smtClean="0">
                <a:hlinkClick r:id="rId7"/>
              </a:rPr>
              <a:t>www.FinAid.org</a:t>
            </a:r>
            <a:r>
              <a:rPr lang="en-US" dirty="0" smtClean="0"/>
              <a:t> </a:t>
            </a:r>
          </a:p>
          <a:p>
            <a:r>
              <a:rPr lang="en-US" dirty="0" smtClean="0"/>
              <a:t>High School or School District</a:t>
            </a:r>
          </a:p>
          <a:p>
            <a:r>
              <a:rPr lang="en-US" dirty="0" smtClean="0"/>
              <a:t>Protect yourself from scams</a:t>
            </a:r>
          </a:p>
          <a:p>
            <a:pPr lvl="1"/>
            <a:r>
              <a:rPr lang="en-US" dirty="0" smtClean="0"/>
              <a:t>Report to </a:t>
            </a:r>
            <a:r>
              <a:rPr lang="en-US" dirty="0" smtClean="0">
                <a:hlinkClick r:id="rId8"/>
              </a:rPr>
              <a:t>www.ftc.gov</a:t>
            </a:r>
            <a:r>
              <a:rPr lang="en-US" dirty="0" smtClean="0"/>
              <a:t> </a:t>
            </a:r>
            <a:endParaRPr lang="en-US"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24</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5584066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327096"/>
            <a:ext cx="6400800" cy="11430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Mapping Your Future (MYF)</a:t>
            </a:r>
            <a:br>
              <a:rPr lang="en-US" dirty="0" smtClean="0"/>
            </a:br>
            <a:r>
              <a:rPr lang="en-US" sz="2700" dirty="0" smtClean="0">
                <a:hlinkClick r:id="rId10"/>
              </a:rPr>
              <a:t>www.mappingyourfuture.org</a:t>
            </a:r>
            <a:r>
              <a:rPr lang="en-US" dirty="0" smtClean="0"/>
              <a:t/>
            </a:r>
            <a:br>
              <a:rPr lang="en-US" dirty="0" smtClean="0"/>
            </a:br>
            <a:endParaRPr lang="en-US" dirty="0"/>
          </a:p>
        </p:txBody>
      </p:sp>
      <p:sp>
        <p:nvSpPr>
          <p:cNvPr id="3" name="Content Placeholder 2"/>
          <p:cNvSpPr>
            <a:spLocks noGrp="1"/>
          </p:cNvSpPr>
          <p:nvPr>
            <p:ph idx="1"/>
            <p:custDataLst>
              <p:tags r:id="rId2"/>
            </p:custDataLst>
          </p:nvPr>
        </p:nvSpPr>
        <p:spPr>
          <a:xfrm>
            <a:off x="1371601" y="2323652"/>
            <a:ext cx="6400800" cy="3508977"/>
          </a:xfrm>
        </p:spPr>
        <p:txBody>
          <a:bodyPr>
            <a:normAutofit lnSpcReduction="10000"/>
          </a:bodyPr>
          <a:lstStyle/>
          <a:p>
            <a:pPr marL="68580" indent="0">
              <a:buNone/>
            </a:pPr>
            <a:r>
              <a:rPr lang="en-US" dirty="0" smtClean="0"/>
              <a:t>Mapping Your Future is a non-profit organization dedicated to combining person-to-person financial counseling with online resources to help students plan for their future with:</a:t>
            </a:r>
          </a:p>
          <a:p>
            <a:pPr lvl="1"/>
            <a:r>
              <a:rPr lang="en-US" dirty="0" smtClean="0"/>
              <a:t>College preparation</a:t>
            </a:r>
          </a:p>
          <a:p>
            <a:pPr lvl="1"/>
            <a:r>
              <a:rPr lang="en-US" dirty="0" smtClean="0"/>
              <a:t>School selection</a:t>
            </a:r>
          </a:p>
          <a:p>
            <a:pPr lvl="1"/>
            <a:r>
              <a:rPr lang="en-US" dirty="0" smtClean="0"/>
              <a:t>Career exploration </a:t>
            </a:r>
          </a:p>
          <a:p>
            <a:pPr lvl="1"/>
            <a:r>
              <a:rPr lang="en-US" dirty="0" smtClean="0"/>
              <a:t>Money management </a:t>
            </a:r>
            <a:endParaRPr lang="en-US"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25</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5"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15" name="Rectangle 14"/>
          <p:cNvSpPr/>
          <p:nvPr>
            <p:custDataLst>
              <p:tags r:id="rId5"/>
            </p:custDataLst>
          </p:nvPr>
        </p:nvSpPr>
        <p:spPr>
          <a:xfrm>
            <a:off x="1177691" y="6481080"/>
            <a:ext cx="774672" cy="369332"/>
          </a:xfrm>
          <a:prstGeom prst="rect">
            <a:avLst/>
          </a:prstGeom>
        </p:spPr>
        <p:txBody>
          <a:bodyPr wrap="square">
            <a:spAutoFit/>
          </a:bodyPr>
          <a:lstStyle/>
          <a:p>
            <a:endParaRPr lang="en-US" dirty="0">
              <a:solidFill>
                <a:schemeClr val="bg1"/>
              </a:solidFill>
            </a:endParaRPr>
          </a:p>
        </p:txBody>
      </p:sp>
      <p:sp>
        <p:nvSpPr>
          <p:cNvPr id="17" name="Rectangle 16"/>
          <p:cNvSpPr/>
          <p:nvPr>
            <p:custDataLst>
              <p:tags r:id="rId6"/>
            </p:custDataLst>
          </p:nvPr>
        </p:nvSpPr>
        <p:spPr>
          <a:xfrm>
            <a:off x="1059897" y="6525685"/>
            <a:ext cx="184731" cy="369332"/>
          </a:xfrm>
          <a:prstGeom prst="rect">
            <a:avLst/>
          </a:prstGeom>
        </p:spPr>
        <p:txBody>
          <a:bodyPr wrap="none">
            <a:spAutoFit/>
          </a:bodyPr>
          <a:lstStyle/>
          <a:p>
            <a:endParaRPr lang="en-US" dirty="0">
              <a:solidFill>
                <a:schemeClr val="bg1"/>
              </a:solidFill>
            </a:endParaRPr>
          </a:p>
        </p:txBody>
      </p:sp>
      <p:sp>
        <p:nvSpPr>
          <p:cNvPr id="5" name="Rectangle 4"/>
          <p:cNvSpPr/>
          <p:nvPr>
            <p:custDataLst>
              <p:tags r:id="rId7"/>
            </p:custDataLst>
          </p:nvPr>
        </p:nvSpPr>
        <p:spPr>
          <a:xfrm>
            <a:off x="1147841" y="6488668"/>
            <a:ext cx="3496470" cy="369332"/>
          </a:xfrm>
          <a:prstGeom prst="rect">
            <a:avLst/>
          </a:prstGeom>
        </p:spPr>
        <p:txBody>
          <a:bodyPr wrap="none">
            <a:spAutoFit/>
          </a:bodyPr>
          <a:lstStyle/>
          <a:p>
            <a:r>
              <a:rPr lang="en-US" dirty="0" smtClean="0">
                <a:solidFill>
                  <a:schemeClr val="bg1"/>
                </a:solidFill>
                <a:hlinkClick r:id="rId10"/>
              </a:rPr>
              <a:t>www.mappingyourfuture.org</a:t>
            </a:r>
            <a:r>
              <a:rPr lang="en-US" dirty="0" smtClean="0">
                <a:solidFill>
                  <a:schemeClr val="bg1"/>
                </a:solidFill>
              </a:rPr>
              <a:t> </a:t>
            </a:r>
            <a:endParaRPr lang="en-US" dirty="0"/>
          </a:p>
        </p:txBody>
      </p:sp>
    </p:spTree>
    <p:extLst>
      <p:ext uri="{BB962C8B-B14F-4D97-AF65-F5344CB8AC3E}">
        <p14:creationId xmlns:p14="http://schemas.microsoft.com/office/powerpoint/2010/main" val="13078274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fontScale="90000"/>
          </a:bodyPr>
          <a:lstStyle/>
          <a:p>
            <a:r>
              <a:rPr lang="en-US" dirty="0" smtClean="0"/>
              <a:t>Navigating your Financial Future (</a:t>
            </a:r>
            <a:r>
              <a:rPr lang="en-US" dirty="0" err="1" smtClean="0"/>
              <a:t>NyFF</a:t>
            </a:r>
            <a:r>
              <a:rPr lang="en-US" dirty="0" smtClean="0"/>
              <a:t>)</a:t>
            </a:r>
            <a:br>
              <a:rPr lang="en-US" dirty="0" smtClean="0"/>
            </a:br>
            <a:r>
              <a:rPr lang="en-US" sz="2700" u="sng" dirty="0" smtClean="0"/>
              <a:t>www.navigatingyourfuture.org</a:t>
            </a:r>
            <a:endParaRPr lang="en-US" sz="2700" u="sng" dirty="0"/>
          </a:p>
        </p:txBody>
      </p:sp>
      <p:sp>
        <p:nvSpPr>
          <p:cNvPr id="3" name="Content Placeholder 2"/>
          <p:cNvSpPr>
            <a:spLocks noGrp="1"/>
          </p:cNvSpPr>
          <p:nvPr>
            <p:ph idx="1"/>
            <p:custDataLst>
              <p:tags r:id="rId2"/>
            </p:custDataLst>
          </p:nvPr>
        </p:nvSpPr>
        <p:spPr>
          <a:xfrm>
            <a:off x="1371601" y="2323652"/>
            <a:ext cx="6400800" cy="3508977"/>
          </a:xfrm>
        </p:spPr>
        <p:txBody>
          <a:bodyPr>
            <a:normAutofit/>
          </a:bodyPr>
          <a:lstStyle/>
          <a:p>
            <a:r>
              <a:rPr lang="en-US" dirty="0" smtClean="0"/>
              <a:t>Financing higher education</a:t>
            </a:r>
          </a:p>
          <a:p>
            <a:r>
              <a:rPr lang="en-US" dirty="0" smtClean="0"/>
              <a:t>Managing day-to-day money</a:t>
            </a:r>
          </a:p>
          <a:p>
            <a:r>
              <a:rPr lang="en-US" dirty="0" smtClean="0"/>
              <a:t>Career planning </a:t>
            </a:r>
          </a:p>
          <a:p>
            <a:r>
              <a:rPr lang="en-US" dirty="0" smtClean="0"/>
              <a:t>School/Life management</a:t>
            </a:r>
          </a:p>
          <a:p>
            <a:r>
              <a:rPr lang="en-US" dirty="0" smtClean="0"/>
              <a:t>Resources available at no cost</a:t>
            </a:r>
          </a:p>
          <a:p>
            <a:pPr marL="68580" indent="0">
              <a:buNone/>
            </a:pPr>
            <a:endParaRPr lang="en-US"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26</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15" name="Rectangle 14"/>
          <p:cNvSpPr/>
          <p:nvPr>
            <p:custDataLst>
              <p:tags r:id="rId5"/>
            </p:custDataLst>
          </p:nvPr>
        </p:nvSpPr>
        <p:spPr>
          <a:xfrm>
            <a:off x="1141112" y="6488668"/>
            <a:ext cx="3672800" cy="369332"/>
          </a:xfrm>
          <a:prstGeom prst="rect">
            <a:avLst/>
          </a:prstGeom>
        </p:spPr>
        <p:txBody>
          <a:bodyPr wrap="none">
            <a:spAutoFit/>
          </a:bodyPr>
          <a:lstStyle/>
          <a:p>
            <a:r>
              <a:rPr lang="en-US" dirty="0" smtClean="0">
                <a:solidFill>
                  <a:schemeClr val="bg1"/>
                </a:solidFill>
                <a:hlinkClick r:id="rId14"/>
              </a:rPr>
              <a:t>www.navigatingyourfuture.org</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0568875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Action Items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Federal – Financial Aid </a:t>
            </a:r>
          </a:p>
          <a:p>
            <a:pPr lvl="1"/>
            <a:r>
              <a:rPr lang="en-US" dirty="0" smtClean="0"/>
              <a:t>Mark October 1, 2020 as FAFSA application opening date</a:t>
            </a:r>
          </a:p>
          <a:p>
            <a:pPr lvl="1"/>
            <a:r>
              <a:rPr lang="en-US" dirty="0" smtClean="0"/>
              <a:t>Create FSA ID and passwords now  </a:t>
            </a:r>
            <a:endParaRPr lang="en-US" dirty="0"/>
          </a:p>
          <a:p>
            <a:r>
              <a:rPr lang="en-US" dirty="0" smtClean="0"/>
              <a:t>State – Financial Aid </a:t>
            </a:r>
          </a:p>
          <a:p>
            <a:pPr lvl="1"/>
            <a:r>
              <a:rPr lang="en-US" dirty="0" smtClean="0"/>
              <a:t>Mark October 1, 2020 as application opening date </a:t>
            </a:r>
          </a:p>
          <a:p>
            <a:pPr lvl="1"/>
            <a:r>
              <a:rPr lang="en-US" dirty="0"/>
              <a:t>E</a:t>
            </a:r>
            <a:r>
              <a:rPr lang="en-US" dirty="0" smtClean="0"/>
              <a:t>nsure meeting requirements:</a:t>
            </a:r>
          </a:p>
          <a:p>
            <a:pPr lvl="2"/>
            <a:r>
              <a:rPr lang="en-US" dirty="0" smtClean="0"/>
              <a:t>Bright Futures </a:t>
            </a:r>
          </a:p>
          <a:p>
            <a:pPr lvl="2"/>
            <a:r>
              <a:rPr lang="en-US" dirty="0" smtClean="0"/>
              <a:t>Graduation </a:t>
            </a:r>
          </a:p>
          <a:p>
            <a:pPr lvl="1"/>
            <a:r>
              <a:rPr lang="en-US" dirty="0" smtClean="0"/>
              <a:t>Private scholarships – apply, apply, apply!</a:t>
            </a:r>
          </a:p>
          <a:p>
            <a:pPr lvl="2"/>
            <a:endParaRPr lang="en-US" dirty="0" smtClean="0"/>
          </a:p>
          <a:p>
            <a:pPr lvl="1"/>
            <a:endParaRPr lang="en-US" dirty="0" smtClean="0"/>
          </a:p>
        </p:txBody>
      </p:sp>
      <p:sp>
        <p:nvSpPr>
          <p:cNvPr id="6" name="Slide Number Placeholder 5"/>
          <p:cNvSpPr>
            <a:spLocks noGrp="1"/>
          </p:cNvSpPr>
          <p:nvPr>
            <p:ph type="sldNum" sz="quarter" idx="12"/>
          </p:nvPr>
        </p:nvSpPr>
        <p:spPr/>
        <p:txBody>
          <a:bodyPr/>
          <a:lstStyle/>
          <a:p>
            <a:fld id="{8B37D5FE-740C-46F5-801A-FA5477D9711F}" type="slidenum">
              <a:rPr lang="en-US" smtClean="0"/>
              <a:pPr/>
              <a:t>27</a:t>
            </a:fld>
            <a:endParaRPr lang="en-US" dirty="0"/>
          </a:p>
        </p:txBody>
      </p:sp>
      <p:pic>
        <p:nvPicPr>
          <p:cNvPr id="7" name="Picture 6"/>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spTree>
    <p:extLst>
      <p:ext uri="{BB962C8B-B14F-4D97-AF65-F5344CB8AC3E}">
        <p14:creationId xmlns:p14="http://schemas.microsoft.com/office/powerpoint/2010/main" val="1253186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fontScale="90000"/>
          </a:bodyPr>
          <a:lstStyle/>
          <a:p>
            <a:r>
              <a:rPr lang="en-US" dirty="0" smtClean="0"/>
              <a:t>Office of Student Financial Assistance (OSFA) Contact</a:t>
            </a:r>
            <a:r>
              <a:rPr lang="en-US" dirty="0"/>
              <a:t>s</a:t>
            </a:r>
          </a:p>
        </p:txBody>
      </p:sp>
      <p:sp>
        <p:nvSpPr>
          <p:cNvPr id="3" name="Content Placeholder 2"/>
          <p:cNvSpPr>
            <a:spLocks noGrp="1"/>
          </p:cNvSpPr>
          <p:nvPr>
            <p:ph idx="1"/>
            <p:custDataLst>
              <p:tags r:id="rId2"/>
            </p:custDataLst>
          </p:nvPr>
        </p:nvSpPr>
        <p:spPr>
          <a:xfrm>
            <a:off x="1371600" y="2323652"/>
            <a:ext cx="7620000" cy="3508977"/>
          </a:xfrm>
        </p:spPr>
        <p:txBody>
          <a:bodyPr>
            <a:normAutofit/>
          </a:bodyPr>
          <a:lstStyle/>
          <a:p>
            <a:r>
              <a:rPr lang="en-US" dirty="0" smtClean="0"/>
              <a:t>Email: </a:t>
            </a:r>
          </a:p>
          <a:p>
            <a:pPr marL="68263" indent="333375">
              <a:buNone/>
            </a:pPr>
            <a:r>
              <a:rPr lang="en-US" dirty="0" smtClean="0">
                <a:hlinkClick r:id="rId7"/>
              </a:rPr>
              <a:t>osfa@fldoe.org</a:t>
            </a:r>
            <a:endParaRPr lang="en-US" dirty="0" smtClean="0"/>
          </a:p>
          <a:p>
            <a:r>
              <a:rPr lang="en-US" dirty="0" smtClean="0"/>
              <a:t>Telephone: </a:t>
            </a:r>
          </a:p>
          <a:p>
            <a:pPr marL="68263" indent="277813">
              <a:buNone/>
            </a:pPr>
            <a:r>
              <a:rPr lang="en-US" dirty="0" smtClean="0"/>
              <a:t>1-888-827-2004</a:t>
            </a:r>
          </a:p>
          <a:p>
            <a:r>
              <a:rPr lang="en-US" dirty="0" smtClean="0"/>
              <a:t>OSFA Director Outreach Services: </a:t>
            </a:r>
            <a:endParaRPr lang="en-US" sz="1800" b="1" dirty="0"/>
          </a:p>
          <a:p>
            <a:pPr lvl="1"/>
            <a:r>
              <a:rPr lang="en-US" sz="1600" b="1" dirty="0" smtClean="0"/>
              <a:t>Pete Hernandez  | 850.245.1821 | Pedro.Hernandez@fldoe.org</a:t>
            </a:r>
          </a:p>
          <a:p>
            <a:pPr marL="68580" indent="0">
              <a:buNone/>
            </a:pPr>
            <a:endParaRPr lang="en-US"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28</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2385013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smtClean="0"/>
              <a:t>Agenda</a:t>
            </a:r>
            <a:endParaRPr lang="en-US" dirty="0"/>
          </a:p>
        </p:txBody>
      </p:sp>
      <p:sp>
        <p:nvSpPr>
          <p:cNvPr id="3" name="Content Placeholder 2"/>
          <p:cNvSpPr>
            <a:spLocks noGrp="1"/>
          </p:cNvSpPr>
          <p:nvPr>
            <p:ph idx="1"/>
            <p:custDataLst>
              <p:tags r:id="rId2"/>
            </p:custDataLst>
          </p:nvPr>
        </p:nvSpPr>
        <p:spPr>
          <a:xfrm>
            <a:off x="1371601" y="2323652"/>
            <a:ext cx="6400800" cy="3508977"/>
          </a:xfrm>
        </p:spPr>
        <p:txBody>
          <a:bodyPr/>
          <a:lstStyle/>
          <a:p>
            <a:r>
              <a:rPr lang="en-US" dirty="0" smtClean="0"/>
              <a:t>What is financial aid?</a:t>
            </a:r>
          </a:p>
          <a:p>
            <a:r>
              <a:rPr lang="en-US" dirty="0" smtClean="0"/>
              <a:t>Where do I find financial aid? </a:t>
            </a:r>
          </a:p>
          <a:p>
            <a:r>
              <a:rPr lang="en-US" dirty="0" smtClean="0"/>
              <a:t>How and Whe</a:t>
            </a:r>
            <a:r>
              <a:rPr lang="en-US" dirty="0"/>
              <a:t>n</a:t>
            </a:r>
            <a:r>
              <a:rPr lang="en-US" dirty="0" smtClean="0"/>
              <a:t> do I apply? </a:t>
            </a:r>
          </a:p>
          <a:p>
            <a:r>
              <a:rPr lang="en-US" dirty="0" smtClean="0"/>
              <a:t>Who can help me? </a:t>
            </a:r>
            <a:endParaRPr lang="en-US"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3</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3492479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smtClean="0"/>
              <a:t>What is Financial </a:t>
            </a:r>
            <a:r>
              <a:rPr lang="en-US" dirty="0"/>
              <a:t>A</a:t>
            </a:r>
            <a:r>
              <a:rPr lang="en-US" dirty="0" smtClean="0"/>
              <a:t>id?</a:t>
            </a:r>
            <a:endParaRPr lang="en-US" dirty="0"/>
          </a:p>
        </p:txBody>
      </p:sp>
      <p:sp>
        <p:nvSpPr>
          <p:cNvPr id="3" name="Content Placeholder 2"/>
          <p:cNvSpPr>
            <a:spLocks noGrp="1"/>
          </p:cNvSpPr>
          <p:nvPr>
            <p:ph idx="1"/>
            <p:custDataLst>
              <p:tags r:id="rId2"/>
            </p:custDataLst>
          </p:nvPr>
        </p:nvSpPr>
        <p:spPr>
          <a:xfrm>
            <a:off x="1371601" y="2323652"/>
            <a:ext cx="6400800" cy="3508977"/>
          </a:xfrm>
        </p:spPr>
        <p:txBody>
          <a:bodyPr/>
          <a:lstStyle/>
          <a:p>
            <a:r>
              <a:rPr lang="en-US" dirty="0"/>
              <a:t>Monies received </a:t>
            </a:r>
            <a:r>
              <a:rPr lang="en-US" dirty="0" smtClean="0"/>
              <a:t>from 4-Sources: Federal</a:t>
            </a:r>
            <a:r>
              <a:rPr lang="en-US" dirty="0"/>
              <a:t>, </a:t>
            </a:r>
            <a:r>
              <a:rPr lang="en-US" dirty="0" smtClean="0"/>
              <a:t>State</a:t>
            </a:r>
            <a:r>
              <a:rPr lang="en-US" dirty="0"/>
              <a:t>, </a:t>
            </a:r>
            <a:r>
              <a:rPr lang="en-US" dirty="0" smtClean="0"/>
              <a:t>Institutional </a:t>
            </a:r>
            <a:r>
              <a:rPr lang="en-US" dirty="0"/>
              <a:t>or </a:t>
            </a:r>
            <a:r>
              <a:rPr lang="en-US" dirty="0" smtClean="0"/>
              <a:t>Private </a:t>
            </a:r>
            <a:r>
              <a:rPr lang="en-US" dirty="0"/>
              <a:t>resources</a:t>
            </a:r>
          </a:p>
          <a:p>
            <a:pPr lvl="1"/>
            <a:r>
              <a:rPr lang="en-US" dirty="0"/>
              <a:t>Monies </a:t>
            </a:r>
            <a:r>
              <a:rPr lang="en-US" dirty="0" smtClean="0"/>
              <a:t>are also </a:t>
            </a:r>
            <a:r>
              <a:rPr lang="en-US" dirty="0"/>
              <a:t>categorized as:</a:t>
            </a:r>
          </a:p>
          <a:p>
            <a:pPr lvl="2"/>
            <a:r>
              <a:rPr lang="en-US" dirty="0"/>
              <a:t>Gift aid </a:t>
            </a:r>
          </a:p>
          <a:p>
            <a:pPr lvl="2"/>
            <a:r>
              <a:rPr lang="en-US" dirty="0" smtClean="0"/>
              <a:t>Self-help</a:t>
            </a:r>
            <a:endParaRPr lang="en-US" dirty="0"/>
          </a:p>
          <a:p>
            <a:pPr lvl="2"/>
            <a:r>
              <a:rPr lang="en-US" dirty="0"/>
              <a:t>Need-based</a:t>
            </a:r>
          </a:p>
          <a:p>
            <a:pPr lvl="2"/>
            <a:r>
              <a:rPr lang="en-US" dirty="0"/>
              <a:t>Merit-based</a:t>
            </a:r>
          </a:p>
          <a:p>
            <a:pPr lvl="1"/>
            <a:r>
              <a:rPr lang="en-US" dirty="0"/>
              <a:t>Can cover direct or indirect costs</a:t>
            </a:r>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4</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1602026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smtClean="0"/>
              <a:t>College Costs </a:t>
            </a:r>
            <a:endParaRPr lang="en-US" dirty="0"/>
          </a:p>
        </p:txBody>
      </p:sp>
      <p:sp>
        <p:nvSpPr>
          <p:cNvPr id="3" name="Content Placeholder 2"/>
          <p:cNvSpPr>
            <a:spLocks noGrp="1"/>
          </p:cNvSpPr>
          <p:nvPr>
            <p:ph idx="1"/>
            <p:custDataLst>
              <p:tags r:id="rId2"/>
            </p:custDataLst>
          </p:nvPr>
        </p:nvSpPr>
        <p:spPr>
          <a:xfrm>
            <a:off x="1066800" y="2286000"/>
            <a:ext cx="7877476" cy="3508977"/>
          </a:xfrm>
        </p:spPr>
        <p:txBody>
          <a:bodyPr>
            <a:normAutofit lnSpcReduction="10000"/>
          </a:bodyPr>
          <a:lstStyle/>
          <a:p>
            <a:r>
              <a:rPr lang="en-US" dirty="0"/>
              <a:t>COA=Cost of Attendance </a:t>
            </a:r>
            <a:r>
              <a:rPr lang="en-US" dirty="0" smtClean="0"/>
              <a:t>varies from:</a:t>
            </a:r>
            <a:endParaRPr lang="en-US" dirty="0"/>
          </a:p>
          <a:p>
            <a:pPr marL="617220" lvl="2"/>
            <a:r>
              <a:rPr lang="en-US" dirty="0"/>
              <a:t>I</a:t>
            </a:r>
            <a:r>
              <a:rPr lang="en-US" dirty="0" smtClean="0"/>
              <a:t>nstitution </a:t>
            </a:r>
            <a:r>
              <a:rPr lang="en-US" dirty="0"/>
              <a:t>to i</a:t>
            </a:r>
            <a:r>
              <a:rPr lang="en-US" dirty="0" smtClean="0"/>
              <a:t>nstitution</a:t>
            </a:r>
            <a:endParaRPr lang="en-US" dirty="0"/>
          </a:p>
          <a:p>
            <a:pPr marL="617220" lvl="2"/>
            <a:r>
              <a:rPr lang="en-US" dirty="0" smtClean="0"/>
              <a:t>In State vs. </a:t>
            </a:r>
            <a:r>
              <a:rPr lang="en-US" dirty="0"/>
              <a:t>o</a:t>
            </a:r>
            <a:r>
              <a:rPr lang="en-US" dirty="0" smtClean="0"/>
              <a:t>ut </a:t>
            </a:r>
            <a:r>
              <a:rPr lang="en-US" dirty="0"/>
              <a:t>of </a:t>
            </a:r>
            <a:r>
              <a:rPr lang="en-US" dirty="0" smtClean="0"/>
              <a:t>state </a:t>
            </a:r>
            <a:endParaRPr lang="en-US" dirty="0"/>
          </a:p>
          <a:p>
            <a:pPr marL="617220" lvl="2"/>
            <a:r>
              <a:rPr lang="en-US" dirty="0"/>
              <a:t>O</a:t>
            </a:r>
            <a:r>
              <a:rPr lang="en-US" dirty="0" smtClean="0"/>
              <a:t>n </a:t>
            </a:r>
            <a:r>
              <a:rPr lang="en-US" dirty="0"/>
              <a:t>campus </a:t>
            </a:r>
            <a:r>
              <a:rPr lang="en-US" dirty="0" smtClean="0"/>
              <a:t>vs. </a:t>
            </a:r>
            <a:r>
              <a:rPr lang="en-US" dirty="0"/>
              <a:t>off campus </a:t>
            </a:r>
          </a:p>
          <a:p>
            <a:endParaRPr lang="en-US" dirty="0" smtClean="0"/>
          </a:p>
          <a:p>
            <a:r>
              <a:rPr lang="en-US" dirty="0" smtClean="0"/>
              <a:t>COA</a:t>
            </a:r>
            <a:r>
              <a:rPr lang="en-US" dirty="0"/>
              <a:t>= Direct </a:t>
            </a:r>
            <a:r>
              <a:rPr lang="en-US" dirty="0" smtClean="0"/>
              <a:t>Costs </a:t>
            </a:r>
            <a:r>
              <a:rPr lang="en-US" dirty="0"/>
              <a:t>+ Indirect </a:t>
            </a:r>
            <a:r>
              <a:rPr lang="en-US" dirty="0" smtClean="0"/>
              <a:t>Costs </a:t>
            </a:r>
            <a:endParaRPr lang="en-US" dirty="0"/>
          </a:p>
          <a:p>
            <a:endParaRPr lang="en-US" dirty="0" smtClean="0"/>
          </a:p>
          <a:p>
            <a:r>
              <a:rPr lang="en-US" dirty="0" smtClean="0"/>
              <a:t>Net </a:t>
            </a:r>
            <a:r>
              <a:rPr lang="en-US" dirty="0"/>
              <a:t>Price </a:t>
            </a:r>
            <a:r>
              <a:rPr lang="en-US" dirty="0" smtClean="0"/>
              <a:t>Calculator</a:t>
            </a:r>
          </a:p>
          <a:p>
            <a:pPr lvl="1"/>
            <a:r>
              <a:rPr lang="en-US" dirty="0" smtClean="0"/>
              <a:t>Requirement for every institution  </a:t>
            </a:r>
            <a:endParaRPr lang="en-US" dirty="0"/>
          </a:p>
          <a:p>
            <a:endParaRPr lang="en-US" b="1" dirty="0" smtClean="0"/>
          </a:p>
          <a:p>
            <a:pPr marL="68263" indent="333375">
              <a:buNone/>
            </a:pPr>
            <a:endParaRPr lang="en-US" b="1"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5</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2696974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smtClean="0"/>
              <a:t>College Costs </a:t>
            </a:r>
            <a:endParaRPr lang="en-US" dirty="0"/>
          </a:p>
        </p:txBody>
      </p:sp>
      <p:sp>
        <p:nvSpPr>
          <p:cNvPr id="3" name="Content Placeholder 2"/>
          <p:cNvSpPr>
            <a:spLocks noGrp="1"/>
          </p:cNvSpPr>
          <p:nvPr>
            <p:ph idx="1"/>
            <p:custDataLst>
              <p:tags r:id="rId2"/>
            </p:custDataLst>
          </p:nvPr>
        </p:nvSpPr>
        <p:spPr>
          <a:xfrm>
            <a:off x="1447800" y="2286000"/>
            <a:ext cx="7086600" cy="3508977"/>
          </a:xfrm>
        </p:spPr>
        <p:txBody>
          <a:bodyPr>
            <a:normAutofit/>
          </a:bodyPr>
          <a:lstStyle/>
          <a:p>
            <a:r>
              <a:rPr lang="en-US" dirty="0" smtClean="0"/>
              <a:t>Public 2-year college (tuition and fees, in-state) - </a:t>
            </a:r>
            <a:r>
              <a:rPr lang="en-US" b="1" dirty="0" smtClean="0"/>
              <a:t>$3,440</a:t>
            </a:r>
          </a:p>
          <a:p>
            <a:r>
              <a:rPr lang="en-US" dirty="0" smtClean="0"/>
              <a:t>Public 4-year college (tuition and fees, in-state) - </a:t>
            </a:r>
            <a:r>
              <a:rPr lang="en-US" b="1" dirty="0" smtClean="0"/>
              <a:t>$9,410</a:t>
            </a:r>
          </a:p>
          <a:p>
            <a:r>
              <a:rPr lang="en-US" dirty="0" smtClean="0"/>
              <a:t>Public 4-year college (tuition and fees, out of state) </a:t>
            </a:r>
            <a:r>
              <a:rPr lang="en-US" dirty="0"/>
              <a:t>-</a:t>
            </a:r>
            <a:r>
              <a:rPr lang="en-US" dirty="0" smtClean="0"/>
              <a:t> </a:t>
            </a:r>
            <a:r>
              <a:rPr lang="en-US" b="1" dirty="0" smtClean="0"/>
              <a:t>$23,890</a:t>
            </a:r>
          </a:p>
          <a:p>
            <a:r>
              <a:rPr lang="en-US" dirty="0" smtClean="0"/>
              <a:t>Private 4-year college (tuition and fees) - </a:t>
            </a:r>
          </a:p>
          <a:p>
            <a:pPr marL="68263" indent="333375">
              <a:buNone/>
            </a:pPr>
            <a:r>
              <a:rPr lang="en-US" b="1" dirty="0" smtClean="0"/>
              <a:t>$32,410</a:t>
            </a:r>
            <a:endParaRPr lang="en-US" b="1"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6</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5" name="TextBox 4"/>
          <p:cNvSpPr txBox="1"/>
          <p:nvPr>
            <p:custDataLst>
              <p:tags r:id="rId5"/>
            </p:custDataLst>
          </p:nvPr>
        </p:nvSpPr>
        <p:spPr>
          <a:xfrm>
            <a:off x="1152263" y="6458630"/>
            <a:ext cx="4562737" cy="369332"/>
          </a:xfrm>
          <a:prstGeom prst="rect">
            <a:avLst/>
          </a:prstGeom>
          <a:noFill/>
        </p:spPr>
        <p:txBody>
          <a:bodyPr wrap="square" rtlCol="0">
            <a:spAutoFit/>
          </a:bodyPr>
          <a:lstStyle/>
          <a:p>
            <a:r>
              <a:rPr lang="en-US" dirty="0" smtClean="0">
                <a:solidFill>
                  <a:schemeClr val="bg1"/>
                </a:solidFill>
              </a:rPr>
              <a:t>Source: The College Board</a:t>
            </a:r>
            <a:endParaRPr lang="en-US" dirty="0">
              <a:solidFill>
                <a:schemeClr val="bg1"/>
              </a:solidFill>
            </a:endParaRPr>
          </a:p>
        </p:txBody>
      </p:sp>
    </p:spTree>
    <p:extLst>
      <p:ext uri="{BB962C8B-B14F-4D97-AF65-F5344CB8AC3E}">
        <p14:creationId xmlns:p14="http://schemas.microsoft.com/office/powerpoint/2010/main" val="572836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fontScale="90000"/>
          </a:bodyPr>
          <a:lstStyle/>
          <a:p>
            <a:r>
              <a:rPr lang="en-US" dirty="0" smtClean="0"/>
              <a:t>Free Application for Federal Student Aid (FAFSA)</a:t>
            </a:r>
            <a:endParaRPr lang="en-US" dirty="0"/>
          </a:p>
        </p:txBody>
      </p:sp>
      <p:sp>
        <p:nvSpPr>
          <p:cNvPr id="3" name="Content Placeholder 2"/>
          <p:cNvSpPr>
            <a:spLocks noGrp="1"/>
          </p:cNvSpPr>
          <p:nvPr>
            <p:ph idx="1"/>
            <p:custDataLst>
              <p:tags r:id="rId2"/>
            </p:custDataLst>
          </p:nvPr>
        </p:nvSpPr>
        <p:spPr>
          <a:xfrm>
            <a:off x="1371601" y="2323652"/>
            <a:ext cx="6400800" cy="3508977"/>
          </a:xfrm>
        </p:spPr>
        <p:txBody>
          <a:bodyPr>
            <a:normAutofit fontScale="92500" lnSpcReduction="20000"/>
          </a:bodyPr>
          <a:lstStyle/>
          <a:p>
            <a:r>
              <a:rPr lang="en-US" dirty="0" smtClean="0"/>
              <a:t>Federal government is largest source of student aid; FAFSA distributed and processed by the U.S. Department of Education</a:t>
            </a:r>
          </a:p>
          <a:p>
            <a:pPr lvl="1"/>
            <a:r>
              <a:rPr lang="en-US" dirty="0" smtClean="0"/>
              <a:t>Manual or </a:t>
            </a:r>
            <a:r>
              <a:rPr lang="en-US" b="1" dirty="0" smtClean="0"/>
              <a:t>electronic</a:t>
            </a:r>
            <a:r>
              <a:rPr lang="en-US" dirty="0" smtClean="0"/>
              <a:t> options</a:t>
            </a:r>
          </a:p>
          <a:p>
            <a:pPr lvl="1"/>
            <a:r>
              <a:rPr lang="en-US" dirty="0" smtClean="0"/>
              <a:t>2021-22 FAFSA opens October 1</a:t>
            </a:r>
          </a:p>
          <a:p>
            <a:pPr lvl="1"/>
            <a:r>
              <a:rPr lang="en-US" dirty="0"/>
              <a:t>IRS Data Retrieval Tool </a:t>
            </a:r>
            <a:r>
              <a:rPr lang="en-US" dirty="0" smtClean="0"/>
              <a:t> opens October 1 and will allow students to import </a:t>
            </a:r>
            <a:r>
              <a:rPr lang="en-US" b="1" dirty="0" smtClean="0"/>
              <a:t>PRIOR PRIOR (2019) </a:t>
            </a:r>
            <a:r>
              <a:rPr lang="en-US" dirty="0" smtClean="0"/>
              <a:t>year tax data </a:t>
            </a:r>
          </a:p>
          <a:p>
            <a:r>
              <a:rPr lang="en-US" dirty="0" smtClean="0"/>
              <a:t>Must </a:t>
            </a:r>
            <a:r>
              <a:rPr lang="en-US" dirty="0"/>
              <a:t>be completed </a:t>
            </a:r>
            <a:r>
              <a:rPr lang="en-US" b="1" dirty="0" smtClean="0"/>
              <a:t>ANNUALLY </a:t>
            </a:r>
            <a:r>
              <a:rPr lang="en-US" dirty="0" smtClean="0"/>
              <a:t>(per academic year) to be evaluated for financial aid </a:t>
            </a:r>
          </a:p>
          <a:p>
            <a:pPr marL="68580" indent="0">
              <a:buNone/>
            </a:pPr>
            <a:endParaRPr lang="en-US" dirty="0"/>
          </a:p>
          <a:p>
            <a:pPr marL="68580" indent="0">
              <a:buNone/>
            </a:pPr>
            <a:endParaRPr lang="en-US" dirty="0" smtClean="0"/>
          </a:p>
          <a:p>
            <a:endParaRPr lang="en-US" b="1"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7</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5" name="Rectangle 4"/>
          <p:cNvSpPr/>
          <p:nvPr>
            <p:custDataLst>
              <p:tags r:id="rId5"/>
            </p:custDataLst>
          </p:nvPr>
        </p:nvSpPr>
        <p:spPr>
          <a:xfrm>
            <a:off x="1132651" y="6488668"/>
            <a:ext cx="1872629" cy="646331"/>
          </a:xfrm>
          <a:prstGeom prst="rect">
            <a:avLst/>
          </a:prstGeom>
        </p:spPr>
        <p:txBody>
          <a:bodyPr wrap="none">
            <a:spAutoFit/>
          </a:bodyPr>
          <a:lstStyle/>
          <a:p>
            <a:r>
              <a:rPr lang="en-US" dirty="0" smtClean="0">
                <a:hlinkClick r:id="rId14"/>
              </a:rPr>
              <a:t>www.fafsa.gov</a:t>
            </a:r>
            <a:endParaRPr lang="en-US" dirty="0" smtClean="0"/>
          </a:p>
          <a:p>
            <a:endParaRPr lang="en-US" dirty="0"/>
          </a:p>
        </p:txBody>
      </p:sp>
    </p:spTree>
    <p:extLst>
      <p:ext uri="{BB962C8B-B14F-4D97-AF65-F5344CB8AC3E}">
        <p14:creationId xmlns:p14="http://schemas.microsoft.com/office/powerpoint/2010/main" val="812348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569321"/>
            <a:ext cx="6400800" cy="1143000"/>
          </a:xfrm>
        </p:spPr>
        <p:txBody>
          <a:bodyPr>
            <a:normAutofit/>
          </a:bodyPr>
          <a:lstStyle/>
          <a:p>
            <a:r>
              <a:rPr lang="en-US" dirty="0" smtClean="0"/>
              <a:t>FAFSA.GOV</a:t>
            </a:r>
            <a:endParaRPr lang="en-US" dirty="0"/>
          </a:p>
        </p:txBody>
      </p:sp>
      <p:sp>
        <p:nvSpPr>
          <p:cNvPr id="6" name="Slide Number Placeholder 5"/>
          <p:cNvSpPr>
            <a:spLocks noGrp="1"/>
          </p:cNvSpPr>
          <p:nvPr>
            <p:ph type="sldNum" sz="quarter" idx="12"/>
            <p:custDataLst>
              <p:tags r:id="rId2"/>
            </p:custDataLst>
          </p:nvPr>
        </p:nvSpPr>
        <p:spPr>
          <a:xfrm>
            <a:off x="4648200" y="72594"/>
            <a:ext cx="352124" cy="423004"/>
          </a:xfrm>
        </p:spPr>
        <p:txBody>
          <a:bodyPr/>
          <a:lstStyle/>
          <a:p>
            <a:fld id="{8B37D5FE-740C-46F5-801A-FA5477D9711F}" type="slidenum">
              <a:rPr lang="en-US" smtClean="0"/>
              <a:pPr/>
              <a:t>8</a:t>
            </a:fld>
            <a:endParaRPr lang="en-US" dirty="0"/>
          </a:p>
        </p:txBody>
      </p:sp>
      <p:grpSp>
        <p:nvGrpSpPr>
          <p:cNvPr id="10" name="Group 10"/>
          <p:cNvGrpSpPr>
            <a:grpSpLocks/>
          </p:cNvGrpSpPr>
          <p:nvPr>
            <p:custDataLst>
              <p:tags r:id="rId3"/>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5" name="Down Arrow 4"/>
          <p:cNvSpPr/>
          <p:nvPr>
            <p:custDataLst>
              <p:tags r:id="rId4"/>
            </p:custDataLst>
          </p:nvPr>
        </p:nvSpPr>
        <p:spPr>
          <a:xfrm>
            <a:off x="6705600" y="215939"/>
            <a:ext cx="1524000" cy="15899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Help</a:t>
            </a:r>
            <a:endParaRPr lang="en-US" dirty="0"/>
          </a:p>
        </p:txBody>
      </p:sp>
      <p:pic>
        <p:nvPicPr>
          <p:cNvPr id="102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52263" y="1905000"/>
            <a:ext cx="7458338" cy="4133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9243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smtClean="0"/>
              <a:t>Getting Started</a:t>
            </a:r>
            <a:endParaRPr lang="en-US" dirty="0"/>
          </a:p>
        </p:txBody>
      </p:sp>
      <p:sp>
        <p:nvSpPr>
          <p:cNvPr id="3" name="Content Placeholder 2"/>
          <p:cNvSpPr>
            <a:spLocks noGrp="1"/>
          </p:cNvSpPr>
          <p:nvPr>
            <p:ph idx="1"/>
            <p:custDataLst>
              <p:tags r:id="rId2"/>
            </p:custDataLst>
          </p:nvPr>
        </p:nvSpPr>
        <p:spPr>
          <a:xfrm>
            <a:off x="1524001" y="2323652"/>
            <a:ext cx="6705600" cy="3508977"/>
          </a:xfrm>
        </p:spPr>
        <p:txBody>
          <a:bodyPr>
            <a:normAutofit fontScale="85000" lnSpcReduction="20000"/>
          </a:bodyPr>
          <a:lstStyle/>
          <a:p>
            <a:r>
              <a:rPr lang="en-US" dirty="0" smtClean="0"/>
              <a:t>Gather important data </a:t>
            </a:r>
          </a:p>
          <a:p>
            <a:r>
              <a:rPr lang="en-US" dirty="0" smtClean="0"/>
              <a:t>Monitor priority deadlines </a:t>
            </a:r>
          </a:p>
          <a:p>
            <a:pPr lvl="1"/>
            <a:r>
              <a:rPr lang="en-US" dirty="0" smtClean="0"/>
              <a:t>State and institutional deadlines vary </a:t>
            </a:r>
          </a:p>
          <a:p>
            <a:r>
              <a:rPr lang="en-US" dirty="0" smtClean="0"/>
              <a:t>Confirm FAFSA dependency versus independency requirements</a:t>
            </a:r>
          </a:p>
          <a:p>
            <a:pPr lvl="1"/>
            <a:r>
              <a:rPr lang="en-US" dirty="0" smtClean="0"/>
              <a:t>Dependent students are required to include parental information</a:t>
            </a:r>
          </a:p>
          <a:p>
            <a:pPr lvl="1"/>
            <a:r>
              <a:rPr lang="en-US" dirty="0" smtClean="0"/>
              <a:t>Independent students are not required to include parental information</a:t>
            </a:r>
          </a:p>
          <a:p>
            <a:r>
              <a:rPr lang="en-US" dirty="0" smtClean="0"/>
              <a:t>Search for school codes </a:t>
            </a:r>
          </a:p>
          <a:p>
            <a:r>
              <a:rPr lang="en-US" dirty="0" smtClean="0"/>
              <a:t>Plan to sign and submit online using the Federal Student Aid (FSA) ID and FSA Password</a:t>
            </a:r>
          </a:p>
          <a:p>
            <a:endParaRPr lang="en-US" b="1"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9</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154027280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3&quot;/&gt;&lt;lineCharCount val=&quot;32&quot;/&gt;&lt;lineCharCount val=&quot;17&quot;/&gt;&lt;lineCharCount val=&quot;17&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INFO" val="&lt;ThreeDShapeInfo&gt;&lt;uuid val=&quot;{DBA3C090-59D0-4030-A552-D5DD3C125440}&quot;/&gt;&lt;isInvalidForFieldText val=&quot;0&quot;/&gt;&lt;Image&gt;&lt;filename val=&quot;C:\Users\smithj\AppData\Local\Temp\CP12232884849261Session\CPTrustFolder12232884849277\PPTImport12232887661242\data\asimages\{DBA3C090-59D0-4030-A552-D5DD3C125440}_2.png&quot;/&gt;&lt;left val=&quot;-5&quot;/&gt;&lt;top val=&quot;-5&quot;/&gt;&lt;width val=&quot;101&quot;/&gt;&lt;height val=&quot;551&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7&quot;/&gt;&lt;lineCharCount val=&quot;35&quot;/&gt;&lt;lineCharCount val=&quot;27&quot;/&gt;&lt;lineCharCount val=&quot;10&quot;/&gt;&lt;lineCharCount val=&quot;10&quot;/&gt;&lt;lineCharCount val=&quot;11&quot;/&gt;&lt;lineCharCount val=&quot;12&quot;/&gt;&lt;lineCharCount val=&quot;34&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INFO" val="&lt;ThreeDShapeInfo&gt;&lt;uuid val=&quot;{847A8763-E379-4B5D-9F18-C34589CA8812}&quot;/&gt;&lt;isInvalidForFieldText val=&quot;0&quot;/&gt;&lt;Image&gt;&lt;filename val=&quot;C:\Users\smithj\AppData\Local\Temp\CP12232884849261Session\CPTrustFolder12232884849277\PPTImport12232887661242\data\asimages\{847A8763-E379-4B5D-9F18-C34589CA8812}_3.png&quot;/&gt;&lt;left val=&quot;-5&quot;/&gt;&lt;top val=&quot;-5&quot;/&gt;&lt;width val=&quot;101&quot;/&gt;&lt;height val=&quot;551&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3&quot;/&gt;&lt;lineCharCount val=&quot;7&quot;/&gt;&lt;lineCharCount val=&quot;53&quot;/&gt;&lt;lineCharCount val=&quot;7&quot;/&gt;&lt;lineCharCount val=&quot;48&quot;/&gt;&lt;lineCharCount val=&quot;10&quot;/&gt;&lt;lineCharCount val=&quot;8&quot;/&gt;&lt;lineCharCount val=&quot;45&quot;/&gt;&lt;lineCharCount val=&quot;7&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EFD1B45E-5BFA-4EAA-AF25-9119C94BBDBA}&quot;/&gt;&lt;isInvalidForFieldText val=&quot;0&quot;/&gt;&lt;Image&gt;&lt;filename val=&quot;C:\Users\smithj\AppData\Local\Temp\CP12232884849261Session\CPTrustFolder12232884849277\PPTImport12232887661242\data\asimages\{EFD1B45E-5BFA-4EAA-AF25-9119C94BBDBA}_4.png&quot;/&gt;&lt;left val=&quot;-5&quot;/&gt;&lt;top val=&quot;-5&quot;/&gt;&lt;width val=&quot;101&quot;/&gt;&lt;height val=&quot;551&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3&quot;/&gt;&lt;lineCharCount val=&quot;7&quot;/&gt;&lt;lineCharCount val=&quot;53&quot;/&gt;&lt;lineCharCount val=&quot;7&quot;/&gt;&lt;lineCharCount val=&quot;48&quot;/&gt;&lt;lineCharCount val=&quot;10&quot;/&gt;&lt;lineCharCount val=&quot;8&quot;/&gt;&lt;lineCharCount val=&quot;45&quot;/&gt;&lt;lineCharCount val=&quot;7&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EFD1B45E-5BFA-4EAA-AF25-9119C94BBDBA}&quot;/&gt;&lt;isInvalidForFieldText val=&quot;0&quot;/&gt;&lt;Image&gt;&lt;filename val=&quot;C:\Users\smithj\AppData\Local\Temp\CP12232884849261Session\CPTrustFolder12232884849277\PPTImport12232887661242\data\asimages\{EFD1B45E-5BFA-4EAA-AF25-9119C94BBDBA}_4.png&quot;/&gt;&lt;left val=&quot;-5&quot;/&gt;&lt;top val=&quot;-5&quot;/&gt;&lt;width val=&quot;101&quot;/&gt;&lt;height val=&quot;551&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19&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0&quot;/&gt;&lt;lineCharCount val=&quot;35&quot;/&gt;&lt;lineCharCount val=&quot;36&quot;/&gt;&lt;lineCharCount val=&quot;10&quot;/&gt;&lt;lineCharCount val=&quot;29&quot;/&gt;&lt;lineCharCount val=&quot;30&quot;/&gt;&lt;lineCharCount val=&quot;45&quot;/&gt;&lt;lineCharCount val=&quot;42&quot;/&gt;&lt;lineCharCount val=&quot;22&quot;/&gt;&lt;lineCharCount val=&quot;32&quot;/&gt;&lt;lineCharCount val=&quot;15&quot;/&gt;&lt;lineCharCount val=&quot;1&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8D2DF4AA-B8B5-4DD6-B5AE-41ABA14C3E89}&quot;/&gt;&lt;isInvalidForFieldText val=&quot;0&quot;/&gt;&lt;Image&gt;&lt;filename val=&quot;C:\Users\smithj\AppData\Local\Temp\CP12232884849261Session\CPTrustFolder12232884849277\PPTImport12232887661242\data\asimages\{8D2DF4AA-B8B5-4DD6-B5AE-41ABA14C3E89}_5.png&quot;/&gt;&lt;left val=&quot;-5&quot;/&gt;&lt;top val=&quot;-5&quot;/&gt;&lt;width val=&quot;101&quot;/&gt;&lt;height val=&quot;551&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9D87127A-8A04-41F7-ADD2-5637478B0C3A}&quot;/&gt;&lt;isInvalidForFieldText val=&quot;0&quot;/&gt;&lt;Image&gt;&lt;filename val=&quot;C:\Users\smithj\AppData\Local\Temp\CP12232884849261Session\CPTrustFolder12232884849277\PPTImport12232887661242\data\asimages\{9D87127A-8A04-41F7-ADD2-5637478B0C3A}_6.png&quot;/&gt;&lt;left val=&quot;-5&quot;/&gt;&lt;top val=&quot;-5&quot;/&gt;&lt;width val=&quot;101&quot;/&gt;&lt;height val=&quot;551&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3&quot;/&gt;&lt;lineCharCount val=&quot;28&quot;/&gt;&lt;lineCharCount val=&quot;40&quot;/&gt;&lt;lineCharCount val=&quot;45&quot;/&gt;&lt;lineCharCount val=&quot;13&quot;/&gt;&lt;lineCharCount val=&quot;43&quot;/&gt;&lt;lineCharCount val=&quot;21&quot;/&gt;&lt;lineCharCount val=&quot;49&quot;/&gt;&lt;lineCharCount val=&quot;21&quot;/&gt;&lt;lineCharCount val=&quot;25&quot;/&gt;&lt;lineCharCount val=&quot;49&quot;/&gt;&lt;lineCharCount val=&quot;38&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2F847BE8-368D-47AA-A2DD-135D4A2208FF}&quot;/&gt;&lt;isInvalidForFieldText val=&quot;0&quot;/&gt;&lt;Image&gt;&lt;filename val=&quot;C:\Users\smithj\AppData\Local\Temp\CP12232884849261Session\CPTrustFolder12232884849277\PPTImport12232887661242\data\asimages\{2F847BE8-368D-47AA-A2DD-135D4A2208FF}_7.png&quot;/&gt;&lt;left val=&quot;-5&quot;/&gt;&lt;top val=&quot;-5&quot;/&gt;&lt;width val=&quot;101&quot;/&gt;&lt;height val=&quot;551&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1&quot;/&gt;&lt;lineCharCount val=&quot;24&quot;/&gt;&lt;lineCharCount val=&quot;42&quot;/&gt;&lt;lineCharCount val=&quot;47&quot;/&gt;&lt;lineCharCount val=&quot;8&quot;/&gt;&lt;lineCharCount val=&quot;46&quot;/&gt;&lt;lineCharCount val=&quot;30&quot;/&gt;&lt;lineCharCount val=&quot;26&quot;/&gt;&lt;lineCharCount val=&quot;45&quot;/&gt;&lt;lineCharCount val=&quot;7&quot;/&gt;&lt;lineCharCount val=&quot;48&quot;/&gt;&lt;lineCharCount val=&quot;17&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1510969E-CC00-4956-8647-6F0E2003CA5A}&quot;/&gt;&lt;isInvalidForFieldText val=&quot;0&quot;/&gt;&lt;Image&gt;&lt;filename val=&quot;C:\Users\smithj\AppData\Local\Temp\CP12232884849261Session\CPTrustFolder12232884849277\PPTImport12232887661242\data\asimages\{1510969E-CC00-4956-8647-6F0E2003CA5A}_8.png&quot;/&gt;&lt;left val=&quot;-5&quot;/&gt;&lt;top val=&quot;-5&quot;/&gt;&lt;width val=&quot;101&quot;/&gt;&lt;height val=&quot;551&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9&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9&quot;/&gt;&lt;lineCharCount val=&quot;21&quot;/&gt;&lt;lineCharCount val=&quot;32&quot;/&gt;&lt;lineCharCount val=&quot;39&quot;/&gt;&lt;lineCharCount val=&quot;6&quot;/&gt;&lt;lineCharCount val=&quot;38&quot;/&gt;&lt;lineCharCount val=&quot;36&quot;/&gt;&lt;lineCharCount val=&quot;10&quot;/&gt;&lt;lineCharCount val=&quot;34&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30E092F0-662D-4B36-A15D-A8DD9E5B3DAA}&quot;/&gt;&lt;isInvalidForFieldText val=&quot;0&quot;/&gt;&lt;Image&gt;&lt;filename val=&quot;C:\Users\smithj\AppData\Local\Temp\CP12232884849261Session\CPTrustFolder12232884849277\PPTImport12232887661242\data\asimages\{30E092F0-662D-4B36-A15D-A8DD9E5B3DAA}_9.png&quot;/&gt;&lt;left val=&quot;-5&quot;/&gt;&lt;top val=&quot;-5&quot;/&gt;&lt;width val=&quot;101&quot;/&gt;&lt;height val=&quot;551&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18&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8&quot;/&gt;&lt;lineCharCount val=&quot;35&quot;/&gt;&lt;lineCharCount val=&quot;41&quot;/&gt;&lt;lineCharCount val=&quot;41&quot;/&gt;&lt;lineCharCount val=&quot;37&quot;/&gt;&lt;lineCharCount val=&quot;38&quot;/&gt;&lt;lineCharCount val=&quot;28&quot;/&gt;&lt;lineCharCount val=&quot;36&quot;/&gt;&lt;lineCharCount val=&quot;33&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CAAFA694-C120-4196-870F-5B2564FA046B}&quot;/&gt;&lt;isInvalidForFieldText val=&quot;0&quot;/&gt;&lt;Image&gt;&lt;filename val=&quot;C:\Users\smithj\AppData\Local\Temp\CP12232884849261Session\CPTrustFolder12232884849277\PPTImport12232887661242\data\asimages\{CAAFA694-C120-4196-870F-5B2564FA046B}_10.png&quot;/&gt;&lt;left val=&quot;-5&quot;/&gt;&lt;top val=&quot;-5&quot;/&gt;&lt;width val=&quot;101&quot;/&gt;&lt;height val=&quot;551&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INFO" val="&lt;ThreeDShapeInfo&gt;&lt;uuid val=&quot;{18C183D7-9D1F-469F-AE7E-118DC1BB6E58}&quot;/&gt;&lt;isInvalidForFieldText val=&quot;0&quot;/&gt;&lt;Image&gt;&lt;filename val=&quot;C:\Users\smithj\AppData\Local\Temp\CP12232884849261Session\CPTrustFolder12232884849277\PPTImport12232887661242\data\asimages\{18C183D7-9D1F-469F-AE7E-118DC1BB6E58}_11.png&quot;/&gt;&lt;left val=&quot;-5&quot;/&gt;&lt;top val=&quot;-5&quot;/&gt;&lt;width val=&quot;101&quot;/&gt;&lt;height val=&quot;551&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0&quot;/&gt;&lt;lineCharCount val=&quot;18&quot;/&gt;&lt;lineCharCount val=&quot;31&quot;/&gt;&lt;lineCharCount val=&quot;34&quot;/&gt;&lt;lineCharCount val=&quot;39&quot;/&gt;&lt;lineCharCount val=&quot;1&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6499C179-1987-459A-9D0B-396A722BEEFE}&quot;/&gt;&lt;isInvalidForFieldText val=&quot;0&quot;/&gt;&lt;Image&gt;&lt;filename val=&quot;C:\Users\smithj\AppData\Local\Temp\CP12232884849261Session\CPTrustFolder12232884849277\PPTImport12232887661242\data\asimages\{6499C179-1987-459A-9D0B-396A722BEEFE}_14.png&quot;/&gt;&lt;left val=&quot;-5&quot;/&gt;&lt;top val=&quot;-5&quot;/&gt;&lt;width val=&quot;101&quot;/&gt;&lt;height val=&quot;551&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0&quot;/&gt;&lt;lineCharCount val=&quot;17&quot;/&gt;&lt;lineCharCount val=&quot;41&quot;/&gt;&lt;lineCharCount val=&quot;43&quot;/&gt;&lt;lineCharCount val=&quot;31&quot;/&gt;&lt;lineCharCount val=&quot;26&quot;/&gt;&lt;lineCharCount val=&quot;34&quot;/&gt;&lt;lineCharCount val=&quot;41&quot;/&gt;&lt;lineCharCount val=&quot;39&quot;/&gt;&lt;lineCharCount val=&quot;1&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3ECF45FF-272A-4EA4-8ECF-1AD01E421A8D}&quot;/&gt;&lt;isInvalidForFieldText val=&quot;0&quot;/&gt;&lt;Image&gt;&lt;filename val=&quot;C:\Users\smithj\AppData\Local\Temp\CP12232884849261Session\CPTrustFolder12232884849277\PPTImport12232887661242\data\asimages\{3ECF45FF-272A-4EA4-8ECF-1AD01E421A8D}_15.png&quot;/&gt;&lt;left val=&quot;-5&quot;/&gt;&lt;top val=&quot;-5&quot;/&gt;&lt;width val=&quot;101&quot;/&gt;&lt;height val=&quot;551&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9&quot;/&gt;&lt;lineCharCount val=&quot;35&quot;/&gt;&lt;lineCharCount val=&quot;19&quot;/&gt;&lt;lineCharCount val=&quot;39&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0121CA04-213E-4A92-B10F-9BCA640B8C07}&quot;/&gt;&lt;isInvalidForFieldText val=&quot;0&quot;/&gt;&lt;Image&gt;&lt;filename val=&quot;C:\Users\smithj\AppData\Local\Temp\CP12232884849261Session\CPTrustFolder12232884849277\PPTImport12232887661242\data\asimages\{0121CA04-213E-4A92-B10F-9BCA640B8C07}_16.png&quot;/&gt;&lt;left val=&quot;-5&quot;/&gt;&lt;top val=&quot;-5&quot;/&gt;&lt;width val=&quot;101&quot;/&gt;&lt;height val=&quot;551&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3&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3&quot;/&gt;&lt;lineCharCount val=&quot;8&quot;/&gt;&lt;lineCharCount val=&quot;16&quot;/&gt;&lt;lineCharCount val=&quot;16&quot;/&gt;&lt;lineCharCount val=&quot;15&quot;/&gt;&lt;lineCharCount val=&quot;17&quot;/&gt;&lt;lineCharCount val=&quot;11&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2D010BAF-9BE8-45F6-A36D-229BF4B26B1A}&quot;/&gt;&lt;isInvalidForFieldText val=&quot;0&quot;/&gt;&lt;Image&gt;&lt;filename val=&quot;C:\Users\smithj\AppData\Local\Temp\CP12232884849261Session\CPTrustFolder12232884849277\PPTImport12232887661242\data\asimages\{2D010BAF-9BE8-45F6-A36D-229BF4B26B1A}_18.png&quot;/&gt;&lt;left val=&quot;-5&quot;/&gt;&lt;top val=&quot;-5&quot;/&gt;&lt;width val=&quot;101&quot;/&gt;&lt;height val=&quot;551&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6&quot;/&gt;&lt;lineCharCount val=&quot;31&quot;/&gt;&lt;lineCharCount val=&quot;28&quot;/&gt;&lt;lineCharCount val=&quot;22&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B1F7E771-DBEA-4BF3-87AA-A65255415510}&quot;/&gt;&lt;isInvalidForFieldText val=&quot;0&quot;/&gt;&lt;Image&gt;&lt;filename val=&quot;C:\Users\smithj\AppData\Local\Temp\CP12232884849261Session\CPTrustFolder12232884849277\PPTImport12232887661242\data\asimages\{B1F7E771-DBEA-4BF3-87AA-A65255415510}_19.png&quot;/&gt;&lt;left val=&quot;-5&quot;/&gt;&lt;top val=&quot;-5&quot;/&gt;&lt;width val=&quot;101&quot;/&gt;&lt;height val=&quot;551&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6&quot;/&gt;&lt;lineCharCount val=&quot;36&quot;/&gt;&lt;lineCharCount val=&quot;38&quot;/&gt;&lt;lineCharCount val=&quot;39&quot;/&gt;&lt;lineCharCount val=&quot;28&quot;/&gt;&lt;lineCharCount val=&quot;20&quot;/&gt;&lt;lineCharCount val=&quot;17&quot;/&gt;&lt;lineCharCount val=&quot;20&quot;/&gt;&lt;lineCharCount val=&quot;17&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RESENTER_SHAPEINFO" val="&lt;ThreeDShapeInfo&gt;&lt;uuid val=&quot;{603B4BDA-0606-4D7F-941C-C0D3F54D543A}&quot;/&gt;&lt;isInvalidForFieldText val=&quot;0&quot;/&gt;&lt;Image&gt;&lt;filename val=&quot;C:\Users\smithj\AppData\Local\Temp\CP12232884849261Session\CPTrustFolder12232884849277\PPTImport12232887661242\data\asimages\{603B4BDA-0606-4D7F-941C-C0D3F54D543A}_21.png&quot;/&gt;&lt;left val=&quot;-5&quot;/&gt;&lt;top val=&quot;-5&quot;/&gt;&lt;width val=&quot;101&quot;/&gt;&lt;height val=&quot;551&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13&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7&quot;/&gt;&lt;lineCharCount val=&quot;26&quot;/&gt;&lt;lineCharCount val=&quot;17&quot;/&gt;&lt;lineCharCount val=&quot;23&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D82E3496-32DD-469C-ACFF-29152ACCA587}&quot;/&gt;&lt;isInvalidForFieldText val=&quot;0&quot;/&gt;&lt;Image&gt;&lt;filename val=&quot;C:\Users\smithj\AppData\Local\Temp\CP12232884849261Session\CPTrustFolder12232884849277\PPTImport12232887661242\data\asimages\{D82E3496-32DD-469C-ACFF-29152ACCA587}_22.png&quot;/&gt;&lt;left val=&quot;-5&quot;/&gt;&lt;top val=&quot;-5&quot;/&gt;&lt;width val=&quot;101&quot;/&gt;&lt;height val=&quot;551&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26&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8&quot;/&gt;&lt;lineCharCount val=&quot;15&quot;/&gt;&lt;lineCharCount val=&quot;12&quot;/&gt;&lt;lineCharCount val=&quot;15&quot;/&gt;&lt;lineCharCount val=&quot;20&quot;/&gt;&lt;lineCharCount val=&quot;53&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PRESENTER_SHAPEINFO" val="&lt;ThreeDShapeInfo&gt;&lt;uuid val=&quot;{F13D3CA5-8F32-40A1-92C4-7B84099B1657}&quot;/&gt;&lt;isInvalidForFieldText val=&quot;0&quot;/&gt;&lt;Image&gt;&lt;filename val=&quot;C:\Users\smithj\AppData\Local\Temp\CP12232884849261Session\CPTrustFolder12232884849277\PPTImport12232887661242\data\asimages\{F13D3CA5-8F32-40A1-92C4-7B84099B1657}_23.png&quot;/&gt;&lt;left val=&quot;-5&quot;/&gt;&lt;top val=&quot;-5&quot;/&gt;&lt;width val=&quot;101&quot;/&gt;&lt;height val=&quot;551&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3&quot;/&gt;&lt;lineCharCount val=&quot;5&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5&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7&quot;/&gt;&lt;lineCharCount val=&quot;17&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8&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ustom 4">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4A3521"/>
      </a:hlink>
      <a:folHlink>
        <a:srgbClr val="4A3521"/>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40164</TotalTime>
  <Words>5460</Words>
  <Application>Microsoft Office PowerPoint</Application>
  <PresentationFormat>On-screen Show (4:3)</PresentationFormat>
  <Paragraphs>471</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Century Gothic</vt:lpstr>
      <vt:lpstr>Wingdings 2</vt:lpstr>
      <vt:lpstr>Austin</vt:lpstr>
      <vt:lpstr>Financial Aid Overview   2020-2021 High School Students  2021-2022 Postsecondary Year  </vt:lpstr>
      <vt:lpstr>        Financial Aid has its own language and acronyms:</vt:lpstr>
      <vt:lpstr>Agenda</vt:lpstr>
      <vt:lpstr>What is Financial Aid?</vt:lpstr>
      <vt:lpstr>College Costs </vt:lpstr>
      <vt:lpstr>College Costs </vt:lpstr>
      <vt:lpstr>Free Application for Federal Student Aid (FAFSA)</vt:lpstr>
      <vt:lpstr>FAFSA.GOV</vt:lpstr>
      <vt:lpstr>Getting Started</vt:lpstr>
      <vt:lpstr>Student Dependent or Independent? </vt:lpstr>
      <vt:lpstr>Student Dependent or Independent? </vt:lpstr>
      <vt:lpstr>Student Dependent or Independent? </vt:lpstr>
      <vt:lpstr>Student Dependent or Independent? </vt:lpstr>
      <vt:lpstr>Who is a Parent?</vt:lpstr>
      <vt:lpstr>Parent Marital Status </vt:lpstr>
      <vt:lpstr>Student Aid Report (SAR)</vt:lpstr>
      <vt:lpstr>Additional Information</vt:lpstr>
      <vt:lpstr>Florida Financial Aid Application (FFAA) www.Floridastudentfinancialaidsg.org </vt:lpstr>
      <vt:lpstr>       FFAA-Florida Financial Aid Application www.Floridastudentfinancialaidsg.org </vt:lpstr>
      <vt:lpstr>Need-Based Programs</vt:lpstr>
      <vt:lpstr>Merit-Based Programs  </vt:lpstr>
      <vt:lpstr>Other  </vt:lpstr>
      <vt:lpstr>Fastweb </vt:lpstr>
      <vt:lpstr>Other </vt:lpstr>
      <vt:lpstr>   Mapping Your Future (MYF) www.mappingyourfuture.org </vt:lpstr>
      <vt:lpstr>Navigating your Financial Future (NyFF) www.navigatingyourfuture.org</vt:lpstr>
      <vt:lpstr>Review: Action Items</vt:lpstr>
      <vt:lpstr>Office of Student Financial Assistance (OSFA) Contacts</vt:lpstr>
    </vt:vector>
  </TitlesOfParts>
  <Company>Florida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Aid Overview</dc:title>
  <dc:creator>auxierl</dc:creator>
  <cp:lastModifiedBy>Hernandez, Pedro</cp:lastModifiedBy>
  <cp:revision>312</cp:revision>
  <cp:lastPrinted>2020-09-01T19:53:15Z</cp:lastPrinted>
  <dcterms:created xsi:type="dcterms:W3CDTF">2014-07-15T18:41:34Z</dcterms:created>
  <dcterms:modified xsi:type="dcterms:W3CDTF">2020-09-11T20:25:16Z</dcterms:modified>
</cp:coreProperties>
</file>